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4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5.xml" ContentType="application/vnd.openxmlformats-officedocument.presentationml.notesSlide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notesSlides/notesSlide16.xml" ContentType="application/vnd.openxmlformats-officedocument.presentationml.notesSlide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60" r:id="rId4"/>
    <p:sldId id="261" r:id="rId5"/>
    <p:sldId id="284" r:id="rId6"/>
    <p:sldId id="285" r:id="rId7"/>
    <p:sldId id="270" r:id="rId8"/>
    <p:sldId id="266" r:id="rId9"/>
    <p:sldId id="267" r:id="rId10"/>
    <p:sldId id="268" r:id="rId11"/>
    <p:sldId id="286" r:id="rId12"/>
    <p:sldId id="287" r:id="rId13"/>
    <p:sldId id="277" r:id="rId14"/>
    <p:sldId id="259" r:id="rId15"/>
    <p:sldId id="272" r:id="rId16"/>
    <p:sldId id="279" r:id="rId17"/>
    <p:sldId id="280" r:id="rId18"/>
    <p:sldId id="281" r:id="rId19"/>
    <p:sldId id="283" r:id="rId20"/>
    <p:sldId id="288" r:id="rId21"/>
    <p:sldId id="290" r:id="rId22"/>
    <p:sldId id="289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719" autoAdjust="0"/>
  </p:normalViewPr>
  <p:slideViewPr>
    <p:cSldViewPr>
      <p:cViewPr>
        <p:scale>
          <a:sx n="80" d="100"/>
          <a:sy n="80" d="100"/>
        </p:scale>
        <p:origin x="-1878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er\&#1056;&#1072;&#1073;&#1086;&#1095;&#1080;&#1081;%20&#1089;&#1090;&#1086;&#1083;\&#1074;&#1099;&#1075;&#1088;&#1091;&#1079;&#1082;&#1072;%20&#1053;&#1054;&#1050;&#1054;%202020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er\&#1056;&#1072;&#1073;&#1086;&#1095;&#1080;&#1081;%20&#1089;&#1090;&#1086;&#1083;\&#1074;&#1099;&#1075;&#1088;&#1091;&#1079;&#1082;&#1072;%20&#1053;&#1054;&#1050;&#1054;%202020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er\&#1056;&#1072;&#1073;&#1086;&#1095;&#1080;&#1081;%20&#1089;&#1090;&#1086;&#1083;\&#1074;&#1099;&#1075;&#1088;&#1091;&#1079;&#1082;&#1072;%20&#1053;&#1054;&#1050;&#1054;%202020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er\&#1056;&#1072;&#1073;&#1086;&#1095;&#1080;&#1081;%20&#1089;&#1090;&#1086;&#1083;\&#1074;&#1099;&#1075;&#1088;&#1091;&#1079;&#1082;&#1072;%20&#1053;&#1054;&#1050;&#1054;%202020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er\&#1056;&#1072;&#1073;&#1086;&#1095;&#1080;&#1081;%20&#1089;&#1090;&#1086;&#1083;\&#1074;&#1099;&#1075;&#1088;&#1091;&#1079;&#1082;&#1072;%20&#1053;&#1054;&#1050;&#1054;%202020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er\&#1056;&#1072;&#1073;&#1086;&#1095;&#1080;&#1081;%20&#1089;&#1090;&#1086;&#1083;\&#1074;&#1099;&#1075;&#1088;&#1091;&#1079;&#1082;&#1072;%20&#1053;&#1054;&#1050;&#1054;%202020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er\&#1056;&#1072;&#1073;&#1086;&#1095;&#1080;&#1081;%20&#1089;&#1090;&#1086;&#1083;\&#1074;&#1099;&#1075;&#1088;&#1091;&#1079;&#1082;&#1072;%20&#1053;&#1054;&#1050;&#1054;%202020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er\&#1056;&#1072;&#1073;&#1086;&#1095;&#1080;&#1081;%20&#1089;&#1090;&#1086;&#1083;\&#1074;&#1099;&#1075;&#1088;&#1091;&#1079;&#1082;&#1072;%20&#1053;&#1054;&#1050;&#1054;%202020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er\&#1056;&#1072;&#1073;&#1086;&#1095;&#1080;&#1081;%20&#1089;&#1090;&#1086;&#1083;\&#1074;&#1099;&#1075;&#1088;&#1091;&#1079;&#1082;&#1072;%20&#1053;&#1054;&#1050;&#1054;%202020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er\&#1056;&#1072;&#1073;&#1086;&#1095;&#1080;&#1081;%20&#1089;&#1090;&#1086;&#1083;\&#1074;&#1099;&#1075;&#1088;&#1091;&#1079;&#1082;&#1072;%20&#1053;&#1054;&#1050;&#1054;%202020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er\&#1056;&#1072;&#1073;&#1086;&#1095;&#1080;&#1081;%20&#1089;&#1090;&#1086;&#1083;\&#1074;&#1099;&#1075;&#1088;&#1091;&#1079;&#1082;&#1072;%20&#1053;&#1054;&#1050;&#1054;%202020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er\&#1056;&#1072;&#1073;&#1086;&#1095;&#1080;&#1081;%20&#1089;&#1090;&#1086;&#1083;\&#1074;&#1099;&#1075;&#1088;&#1091;&#1079;&#1082;&#1072;%20&#1053;&#1054;&#1050;&#1054;%202020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er\&#1056;&#1072;&#1073;&#1086;&#1095;&#1080;&#1081;%20&#1089;&#1090;&#1086;&#1083;\&#1074;&#1099;&#1075;&#1088;&#1091;&#1079;&#1082;&#1072;%20&#1053;&#1054;&#1050;&#1054;%202020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er\&#1056;&#1072;&#1073;&#1086;&#1095;&#1080;&#1081;%20&#1089;&#1090;&#1086;&#1083;\&#1074;&#1099;&#1075;&#1088;&#1091;&#1079;&#1082;&#1072;%20&#1053;&#1054;&#1050;&#1054;%202020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er\&#1056;&#1072;&#1073;&#1086;&#1095;&#1080;&#1081;%20&#1089;&#1090;&#1086;&#1083;\&#1074;&#1099;&#1075;&#1088;&#1091;&#1079;&#1082;&#1072;%20&#1053;&#1054;&#1050;&#1054;%202020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er\&#1056;&#1072;&#1073;&#1086;&#1095;&#1080;&#1081;%20&#1089;&#1090;&#1086;&#1083;\&#1074;&#1099;&#1075;&#1088;&#1091;&#1079;&#1082;&#1072;%20&#1053;&#1054;&#1050;&#1054;%202020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er\&#1056;&#1072;&#1073;&#1086;&#1095;&#1080;&#1081;%20&#1089;&#1090;&#1086;&#1083;\&#1074;&#1099;&#1075;&#1088;&#1091;&#1079;&#1082;&#1072;%20&#1053;&#1054;&#1050;&#1054;%202020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er\&#1056;&#1072;&#1073;&#1086;&#1095;&#1080;&#1081;%20&#1089;&#1090;&#1086;&#1083;\&#1074;&#1099;&#1075;&#1088;&#1091;&#1079;&#1082;&#1072;%20&#1053;&#1054;&#1050;&#1054;%20202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78287152881403E-2"/>
          <c:y val="3.7571978629574926E-2"/>
          <c:w val="0.89383714790753177"/>
          <c:h val="0.342303223606229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Лист1!$B$3</c:f>
              <c:strCache>
                <c:ptCount val="1"/>
                <c:pt idx="0">
                  <c:v>Соответствие информации о деятельности образовательной организации, размещенной на общедоступных информационных ресурсах 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Лист1!$A$4:$A$7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Лист1!$B$4:$B$7</c:f>
              <c:numCache>
                <c:formatCode>General</c:formatCode>
                <c:ptCount val="4"/>
                <c:pt idx="0" formatCode="0.00;[Red]0.00">
                  <c:v>95.6</c:v>
                </c:pt>
                <c:pt idx="1">
                  <c:v>100</c:v>
                </c:pt>
                <c:pt idx="2">
                  <c:v>99.55</c:v>
                </c:pt>
                <c:pt idx="3">
                  <c:v>98.42</c:v>
                </c:pt>
              </c:numCache>
            </c:numRef>
          </c:val>
        </c:ser>
        <c:ser>
          <c:idx val="1"/>
          <c:order val="1"/>
          <c:tx>
            <c:strRef>
              <c:f>Лист1!$C$3</c:f>
              <c:strCache>
                <c:ptCount val="1"/>
                <c:pt idx="0">
                  <c:v>Наличие на официальном сайте образовательной организации информации о дистанционных способах обратной связи и взаимодействия с получателями услуг и их функционирование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Лист1!$A$4:$A$7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Лист1!$C$4:$C$7</c:f>
              <c:numCache>
                <c:formatCode>General</c:formatCode>
                <c:ptCount val="4"/>
                <c:pt idx="0">
                  <c:v>98.51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</c:ser>
        <c:ser>
          <c:idx val="2"/>
          <c:order val="2"/>
          <c:tx>
            <c:strRef>
              <c:f>Лист1!$D$3</c:f>
              <c:strCache>
                <c:ptCount val="1"/>
                <c:pt idx="0">
                  <c:v>Доля получателей услуг, удовлетворенных открытостью, полнотой и доступностью информации о деятельности образовательной организации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Лист1!$A$4:$A$7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Лист1!$D$4:$D$7</c:f>
              <c:numCache>
                <c:formatCode>General</c:formatCode>
                <c:ptCount val="4"/>
                <c:pt idx="0">
                  <c:v>98.89</c:v>
                </c:pt>
                <c:pt idx="1">
                  <c:v>100</c:v>
                </c:pt>
                <c:pt idx="2">
                  <c:v>99.73</c:v>
                </c:pt>
                <c:pt idx="3">
                  <c:v>99.960000000000022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34479104"/>
        <c:axId val="34489088"/>
      </c:barChart>
      <c:catAx>
        <c:axId val="3447910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34489088"/>
        <c:crosses val="autoZero"/>
        <c:auto val="1"/>
        <c:lblAlgn val="ctr"/>
        <c:lblOffset val="100"/>
        <c:noMultiLvlLbl val="0"/>
      </c:catAx>
      <c:valAx>
        <c:axId val="34489088"/>
        <c:scaling>
          <c:orientation val="minMax"/>
          <c:max val="100"/>
          <c:min val="0"/>
        </c:scaling>
        <c:delete val="0"/>
        <c:axPos val="l"/>
        <c:majorGridlines/>
        <c:numFmt formatCode="0.00;[Red]0.00" sourceLinked="1"/>
        <c:majorTickMark val="none"/>
        <c:minorTickMark val="none"/>
        <c:tickLblPos val="nextTo"/>
        <c:spPr>
          <a:ln w="9525">
            <a:noFill/>
          </a:ln>
        </c:spPr>
        <c:crossAx val="344791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5941079406477616E-2"/>
          <c:y val="0.61990937668868296"/>
          <c:w val="0.97534597704080261"/>
          <c:h val="0.35978607660865192"/>
        </c:manualLayout>
      </c:layout>
      <c:overlay val="0"/>
      <c:txPr>
        <a:bodyPr/>
        <a:lstStyle/>
        <a:p>
          <a:pPr>
            <a:defRPr sz="15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Лист1!$A$119:$A$122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Лист1!$B$119:$B$122</c:f>
              <c:numCache>
                <c:formatCode>General</c:formatCode>
                <c:ptCount val="4"/>
                <c:pt idx="0">
                  <c:v>99.58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</c:ser>
        <c:ser>
          <c:idx val="1"/>
          <c:order val="1"/>
          <c:invertIfNegative val="0"/>
          <c:cat>
            <c:strRef>
              <c:f>Лист1!$A$119:$A$122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Лист1!$A$123:$A$124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912896"/>
        <c:axId val="78931072"/>
      </c:barChart>
      <c:lineChart>
        <c:grouping val="standard"/>
        <c:varyColors val="0"/>
        <c:ser>
          <c:idx val="2"/>
          <c:order val="2"/>
          <c:spPr>
            <a:ln>
              <a:solidFill>
                <a:srgbClr val="C00000"/>
              </a:solidFill>
              <a:prstDash val="dash"/>
            </a:ln>
          </c:spPr>
          <c:marker>
            <c:symbol val="none"/>
          </c:marker>
          <c:dLbls>
            <c:dLbl>
              <c:idx val="0"/>
              <c:delete val="1"/>
            </c:dLbl>
            <c:dLbl>
              <c:idx val="1"/>
              <c:layout>
                <c:manualLayout>
                  <c:x val="-3.7243947858473054E-3"/>
                  <c:y val="4.6296296296296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Лист1!$A$119:$A$122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Лист1!$B$123:$B$124</c:f>
              <c:numCache>
                <c:formatCode>General</c:formatCode>
                <c:ptCount val="2"/>
                <c:pt idx="0">
                  <c:v>99.669999999999987</c:v>
                </c:pt>
                <c:pt idx="1">
                  <c:v>99.669999999999987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8934400"/>
        <c:axId val="78932608"/>
      </c:lineChart>
      <c:catAx>
        <c:axId val="789128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78931072"/>
        <c:crosses val="autoZero"/>
        <c:auto val="1"/>
        <c:lblAlgn val="ctr"/>
        <c:lblOffset val="100"/>
        <c:noMultiLvlLbl val="0"/>
      </c:catAx>
      <c:valAx>
        <c:axId val="78931072"/>
        <c:scaling>
          <c:orientation val="minMax"/>
          <c:max val="100"/>
          <c:min val="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8912896"/>
        <c:crosses val="autoZero"/>
        <c:crossBetween val="between"/>
      </c:valAx>
      <c:valAx>
        <c:axId val="78932608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one"/>
        <c:crossAx val="78934400"/>
        <c:crosses val="max"/>
        <c:crossBetween val="midCat"/>
      </c:valAx>
      <c:catAx>
        <c:axId val="78934400"/>
        <c:scaling>
          <c:orientation val="minMax"/>
        </c:scaling>
        <c:delete val="0"/>
        <c:axPos val="b"/>
        <c:majorTickMark val="out"/>
        <c:minorTickMark val="none"/>
        <c:tickLblPos val="none"/>
        <c:spPr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c:spPr>
        <c:crossAx val="78932608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>
                <a:lumMod val="75000"/>
              </a:schemeClr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Лист1!$A$126:$A$129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Лист1!$B$126:$B$129</c:f>
              <c:numCache>
                <c:formatCode>General</c:formatCode>
                <c:ptCount val="4"/>
                <c:pt idx="0">
                  <c:v>58.71</c:v>
                </c:pt>
                <c:pt idx="1">
                  <c:v>59.5</c:v>
                </c:pt>
                <c:pt idx="2">
                  <c:v>67.63</c:v>
                </c:pt>
                <c:pt idx="3">
                  <c:v>78.400000000000006</c:v>
                </c:pt>
              </c:numCache>
            </c:numRef>
          </c:val>
        </c:ser>
        <c:ser>
          <c:idx val="1"/>
          <c:order val="1"/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Лист1!$A$126:$A$129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Лист1!$A$130:$A$131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8601600"/>
        <c:axId val="78607488"/>
      </c:barChart>
      <c:lineChart>
        <c:grouping val="standard"/>
        <c:varyColors val="0"/>
        <c:ser>
          <c:idx val="2"/>
          <c:order val="2"/>
          <c:spPr>
            <a:ln>
              <a:solidFill>
                <a:srgbClr val="C00000"/>
              </a:solidFill>
              <a:prstDash val="dash"/>
            </a:ln>
          </c:spPr>
          <c:marker>
            <c:symbol val="none"/>
          </c:marker>
          <c:dLbls>
            <c:dLbl>
              <c:idx val="0"/>
              <c:delete val="1"/>
            </c:dLbl>
            <c:dLbl>
              <c:idx val="1"/>
              <c:layout>
                <c:manualLayout>
                  <c:x val="-1.1412268188302425E-2"/>
                  <c:y val="-5.09259259259259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Лист1!$A$126:$A$129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Лист1!$B$130:$B$131</c:f>
              <c:numCache>
                <c:formatCode>General</c:formatCode>
                <c:ptCount val="2"/>
                <c:pt idx="0">
                  <c:v>61.08</c:v>
                </c:pt>
                <c:pt idx="1">
                  <c:v>61.08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8619008"/>
        <c:axId val="78609024"/>
      </c:lineChart>
      <c:catAx>
        <c:axId val="786016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78607488"/>
        <c:crosses val="autoZero"/>
        <c:auto val="1"/>
        <c:lblAlgn val="ctr"/>
        <c:lblOffset val="100"/>
        <c:noMultiLvlLbl val="0"/>
      </c:catAx>
      <c:valAx>
        <c:axId val="78607488"/>
        <c:scaling>
          <c:orientation val="minMax"/>
          <c:max val="100"/>
          <c:min val="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8601600"/>
        <c:crosses val="autoZero"/>
        <c:crossBetween val="between"/>
      </c:valAx>
      <c:valAx>
        <c:axId val="78609024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one"/>
        <c:crossAx val="78619008"/>
        <c:crosses val="max"/>
        <c:crossBetween val="midCat"/>
      </c:valAx>
      <c:catAx>
        <c:axId val="78619008"/>
        <c:scaling>
          <c:orientation val="minMax"/>
        </c:scaling>
        <c:delete val="0"/>
        <c:axPos val="b"/>
        <c:majorTickMark val="out"/>
        <c:minorTickMark val="none"/>
        <c:tickLblPos val="none"/>
        <c:spPr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prstDash val="solid"/>
          </a:ln>
        </c:spPr>
        <c:crossAx val="78609024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Лист1!$A$135:$A$138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Лист1!$B$135:$B$138</c:f>
              <c:numCache>
                <c:formatCode>General</c:formatCode>
                <c:ptCount val="4"/>
                <c:pt idx="0">
                  <c:v>99.79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</c:ser>
        <c:ser>
          <c:idx val="1"/>
          <c:order val="1"/>
          <c:invertIfNegative val="0"/>
          <c:cat>
            <c:strRef>
              <c:f>Лист1!$A$135:$A$138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Лист1!$A$139:$A$140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665984"/>
        <c:axId val="78667776"/>
      </c:barChart>
      <c:lineChart>
        <c:grouping val="standard"/>
        <c:varyColors val="0"/>
        <c:ser>
          <c:idx val="2"/>
          <c:order val="2"/>
          <c:spPr>
            <a:ln>
              <a:solidFill>
                <a:srgbClr val="C00000"/>
              </a:solidFill>
              <a:prstDash val="dash"/>
            </a:ln>
          </c:spPr>
          <c:marker>
            <c:symbol val="none"/>
          </c:marker>
          <c:dLbls>
            <c:dLbl>
              <c:idx val="0"/>
              <c:delete val="1"/>
            </c:dLbl>
            <c:dLbl>
              <c:idx val="1"/>
              <c:layout>
                <c:manualLayout>
                  <c:x val="-1.8737672583826429E-2"/>
                  <c:y val="5.55555555555555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Лист1!$A$135:$A$138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Лист1!$B$139:$B$140</c:f>
              <c:numCache>
                <c:formatCode>General</c:formatCode>
                <c:ptCount val="2"/>
                <c:pt idx="0">
                  <c:v>99.84</c:v>
                </c:pt>
                <c:pt idx="1">
                  <c:v>99.84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8670848"/>
        <c:axId val="78669312"/>
      </c:lineChart>
      <c:catAx>
        <c:axId val="786659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78667776"/>
        <c:crosses val="autoZero"/>
        <c:auto val="1"/>
        <c:lblAlgn val="ctr"/>
        <c:lblOffset val="100"/>
        <c:noMultiLvlLbl val="0"/>
      </c:catAx>
      <c:valAx>
        <c:axId val="78667776"/>
        <c:scaling>
          <c:orientation val="minMax"/>
          <c:max val="100"/>
          <c:min val="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8665984"/>
        <c:crosses val="autoZero"/>
        <c:crossBetween val="between"/>
      </c:valAx>
      <c:valAx>
        <c:axId val="78669312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one"/>
        <c:crossAx val="78670848"/>
        <c:crosses val="max"/>
        <c:crossBetween val="midCat"/>
      </c:valAx>
      <c:catAx>
        <c:axId val="78670848"/>
        <c:scaling>
          <c:orientation val="minMax"/>
        </c:scaling>
        <c:delete val="0"/>
        <c:axPos val="t"/>
        <c:majorTickMark val="out"/>
        <c:minorTickMark val="none"/>
        <c:tickLblPos val="none"/>
        <c:crossAx val="78669312"/>
        <c:crosses val="max"/>
        <c:auto val="1"/>
        <c:lblAlgn val="ctr"/>
        <c:lblOffset val="100"/>
        <c:noMultiLvlLbl val="0"/>
      </c:catAx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516486230639203E-2"/>
          <c:y val="0.16877111422114158"/>
          <c:w val="0.9388015656662575"/>
          <c:h val="0.4070335773997807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3">
                <a:lumMod val="50000"/>
              </a:schemeClr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Лист1!$A$143:$A$146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Лист1!$B$143:$B$146</c:f>
              <c:numCache>
                <c:formatCode>General</c:formatCode>
                <c:ptCount val="4"/>
                <c:pt idx="0">
                  <c:v>100</c:v>
                </c:pt>
                <c:pt idx="1">
                  <c:v>95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</c:ser>
        <c:ser>
          <c:idx val="1"/>
          <c:order val="1"/>
          <c:invertIfNegative val="0"/>
          <c:cat>
            <c:strRef>
              <c:f>Лист1!$A$143:$A$146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Лист1!$A$147:$A$148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421760"/>
        <c:axId val="76431744"/>
      </c:barChart>
      <c:lineChart>
        <c:grouping val="standard"/>
        <c:varyColors val="0"/>
        <c:ser>
          <c:idx val="2"/>
          <c:order val="2"/>
          <c:spPr>
            <a:ln>
              <a:solidFill>
                <a:srgbClr val="C00000"/>
              </a:solidFill>
              <a:prstDash val="dash"/>
            </a:ln>
          </c:spPr>
          <c:marker>
            <c:symbol val="none"/>
          </c:marker>
          <c:dLbls>
            <c:dLbl>
              <c:idx val="0"/>
              <c:delete val="1"/>
            </c:dLbl>
            <c:dLbl>
              <c:idx val="1"/>
              <c:layout>
                <c:manualLayout>
                  <c:x val="-1.6462702491275079E-2"/>
                  <c:y val="5.966771759619572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Лист1!$A$143:$A$146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Лист1!$B$147:$B$148</c:f>
              <c:numCache>
                <c:formatCode>General</c:formatCode>
                <c:ptCount val="2"/>
                <c:pt idx="0">
                  <c:v>99.84</c:v>
                </c:pt>
                <c:pt idx="1">
                  <c:v>99.84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6434816"/>
        <c:axId val="76433280"/>
      </c:lineChart>
      <c:catAx>
        <c:axId val="764217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76431744"/>
        <c:crosses val="autoZero"/>
        <c:auto val="1"/>
        <c:lblAlgn val="ctr"/>
        <c:lblOffset val="100"/>
        <c:noMultiLvlLbl val="0"/>
      </c:catAx>
      <c:valAx>
        <c:axId val="76431744"/>
        <c:scaling>
          <c:orientation val="minMax"/>
          <c:max val="100"/>
          <c:min val="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6421760"/>
        <c:crosses val="autoZero"/>
        <c:crossBetween val="between"/>
      </c:valAx>
      <c:valAx>
        <c:axId val="76433280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one"/>
        <c:crossAx val="76434816"/>
        <c:crosses val="max"/>
        <c:crossBetween val="midCat"/>
      </c:valAx>
      <c:catAx>
        <c:axId val="76434816"/>
        <c:scaling>
          <c:orientation val="minMax"/>
        </c:scaling>
        <c:delete val="0"/>
        <c:axPos val="t"/>
        <c:majorTickMark val="out"/>
        <c:minorTickMark val="none"/>
        <c:tickLblPos val="none"/>
        <c:spPr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prstDash val="dash"/>
          </a:ln>
        </c:spPr>
        <c:crossAx val="76433280"/>
        <c:crosses val="max"/>
        <c:auto val="1"/>
        <c:lblAlgn val="ctr"/>
        <c:lblOffset val="100"/>
        <c:noMultiLvlLbl val="0"/>
      </c:catAx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6259979531889358E-2"/>
          <c:y val="5.54303490088403E-2"/>
          <c:w val="0.90828048836628694"/>
          <c:h val="0.4509498944561715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3">
                <a:lumMod val="50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Lbls>
            <c:dLbl>
              <c:idx val="0"/>
              <c:layout>
                <c:manualLayout>
                  <c:x val="0"/>
                  <c:y val="-5.120398808734513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4765596160944861E-3"/>
                  <c:y val="-1.137866401941003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5.689332009705016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Лист2!$B$2:$B$24</c:f>
              <c:strCache>
                <c:ptCount val="23"/>
                <c:pt idx="0">
                  <c:v>Гурьевский ГО</c:v>
                </c:pt>
                <c:pt idx="1">
                  <c:v>ГО "Город Калининград"</c:v>
                </c:pt>
                <c:pt idx="2">
                  <c:v>Правдинский ГО</c:v>
                </c:pt>
                <c:pt idx="3">
                  <c:v>Светлогорский ГО</c:v>
                </c:pt>
                <c:pt idx="4">
                  <c:v>Балтийский ГО</c:v>
                </c:pt>
                <c:pt idx="5">
                  <c:v>Багратионовский ГО</c:v>
                </c:pt>
                <c:pt idx="6">
                  <c:v>Нестеровский ГО</c:v>
                </c:pt>
                <c:pt idx="7">
                  <c:v>Мамоновский ГО</c:v>
                </c:pt>
                <c:pt idx="8">
                  <c:v>Светловский ГО</c:v>
                </c:pt>
                <c:pt idx="9">
                  <c:v>Полесский ГО</c:v>
                </c:pt>
                <c:pt idx="10">
                  <c:v>Подведомственные МО КО</c:v>
                </c:pt>
                <c:pt idx="11">
                  <c:v>Славский ГО</c:v>
                </c:pt>
                <c:pt idx="12">
                  <c:v>Ладушкинский ГО</c:v>
                </c:pt>
                <c:pt idx="13">
                  <c:v>Неманский ГО</c:v>
                </c:pt>
                <c:pt idx="14">
                  <c:v>Черняховский ГО</c:v>
                </c:pt>
                <c:pt idx="15">
                  <c:v>Советский ГО</c:v>
                </c:pt>
                <c:pt idx="16">
                  <c:v>Гвардейский ГО</c:v>
                </c:pt>
                <c:pt idx="17">
                  <c:v>Гусевский ГО</c:v>
                </c:pt>
                <c:pt idx="18">
                  <c:v>Зеленоградский ГО</c:v>
                </c:pt>
                <c:pt idx="19">
                  <c:v>Краснознаменский ГО</c:v>
                </c:pt>
                <c:pt idx="20">
                  <c:v>Озерский ГО</c:v>
                </c:pt>
                <c:pt idx="21">
                  <c:v>Пионерский ГО</c:v>
                </c:pt>
                <c:pt idx="22">
                  <c:v>Янтарный ГО</c:v>
                </c:pt>
              </c:strCache>
            </c:strRef>
          </c:cat>
          <c:val>
            <c:numRef>
              <c:f>Лист2!$C$2:$C$24</c:f>
              <c:numCache>
                <c:formatCode>General</c:formatCode>
                <c:ptCount val="23"/>
                <c:pt idx="0">
                  <c:v>89.9</c:v>
                </c:pt>
                <c:pt idx="1">
                  <c:v>94.22</c:v>
                </c:pt>
                <c:pt idx="2">
                  <c:v>94.56</c:v>
                </c:pt>
                <c:pt idx="3">
                  <c:v>95.06</c:v>
                </c:pt>
                <c:pt idx="4">
                  <c:v>97.55</c:v>
                </c:pt>
                <c:pt idx="5">
                  <c:v>97.93</c:v>
                </c:pt>
                <c:pt idx="6">
                  <c:v>99.14</c:v>
                </c:pt>
                <c:pt idx="7">
                  <c:v>99.210000000000008</c:v>
                </c:pt>
                <c:pt idx="8">
                  <c:v>99.31</c:v>
                </c:pt>
                <c:pt idx="9">
                  <c:v>99.59</c:v>
                </c:pt>
                <c:pt idx="10">
                  <c:v>99.66</c:v>
                </c:pt>
                <c:pt idx="11">
                  <c:v>99.669999999999987</c:v>
                </c:pt>
                <c:pt idx="12">
                  <c:v>99.77</c:v>
                </c:pt>
                <c:pt idx="13">
                  <c:v>99.78</c:v>
                </c:pt>
                <c:pt idx="14">
                  <c:v>99.78</c:v>
                </c:pt>
                <c:pt idx="15">
                  <c:v>99.960000000000008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</c:numCache>
            </c:numRef>
          </c:val>
        </c:ser>
        <c:ser>
          <c:idx val="1"/>
          <c:order val="1"/>
          <c:invertIfNegative val="0"/>
          <c:cat>
            <c:strRef>
              <c:f>Лист2!$B$2:$B$24</c:f>
              <c:strCache>
                <c:ptCount val="23"/>
                <c:pt idx="0">
                  <c:v>Гурьевский ГО</c:v>
                </c:pt>
                <c:pt idx="1">
                  <c:v>ГО "Город Калининград"</c:v>
                </c:pt>
                <c:pt idx="2">
                  <c:v>Правдинский ГО</c:v>
                </c:pt>
                <c:pt idx="3">
                  <c:v>Светлогорский ГО</c:v>
                </c:pt>
                <c:pt idx="4">
                  <c:v>Балтийский ГО</c:v>
                </c:pt>
                <c:pt idx="5">
                  <c:v>Багратионовский ГО</c:v>
                </c:pt>
                <c:pt idx="6">
                  <c:v>Нестеровский ГО</c:v>
                </c:pt>
                <c:pt idx="7">
                  <c:v>Мамоновский ГО</c:v>
                </c:pt>
                <c:pt idx="8">
                  <c:v>Светловский ГО</c:v>
                </c:pt>
                <c:pt idx="9">
                  <c:v>Полесский ГО</c:v>
                </c:pt>
                <c:pt idx="10">
                  <c:v>Подведомственные МО КО</c:v>
                </c:pt>
                <c:pt idx="11">
                  <c:v>Славский ГО</c:v>
                </c:pt>
                <c:pt idx="12">
                  <c:v>Ладушкинский ГО</c:v>
                </c:pt>
                <c:pt idx="13">
                  <c:v>Неманский ГО</c:v>
                </c:pt>
                <c:pt idx="14">
                  <c:v>Черняховский ГО</c:v>
                </c:pt>
                <c:pt idx="15">
                  <c:v>Советский ГО</c:v>
                </c:pt>
                <c:pt idx="16">
                  <c:v>Гвардейский ГО</c:v>
                </c:pt>
                <c:pt idx="17">
                  <c:v>Гусевский ГО</c:v>
                </c:pt>
                <c:pt idx="18">
                  <c:v>Зеленоградский ГО</c:v>
                </c:pt>
                <c:pt idx="19">
                  <c:v>Краснознаменский ГО</c:v>
                </c:pt>
                <c:pt idx="20">
                  <c:v>Озерский ГО</c:v>
                </c:pt>
                <c:pt idx="21">
                  <c:v>Пионерский ГО</c:v>
                </c:pt>
                <c:pt idx="22">
                  <c:v>Янтарный ГО</c:v>
                </c:pt>
              </c:strCache>
            </c:strRef>
          </c:cat>
          <c:val>
            <c:numRef>
              <c:f>Лист2!$B$25:$B$26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733312"/>
        <c:axId val="78734848"/>
      </c:barChart>
      <c:lineChart>
        <c:grouping val="standard"/>
        <c:varyColors val="0"/>
        <c:ser>
          <c:idx val="2"/>
          <c:order val="2"/>
          <c:spPr>
            <a:ln>
              <a:solidFill>
                <a:srgbClr val="C00000"/>
              </a:solidFill>
              <a:prstDash val="dash"/>
            </a:ln>
          </c:spPr>
          <c:marker>
            <c:symbol val="none"/>
          </c:marker>
          <c:dLbls>
            <c:dLbl>
              <c:idx val="0"/>
              <c:delete val="1"/>
            </c:dLbl>
            <c:dLbl>
              <c:idx val="1"/>
              <c:layout>
                <c:manualLayout>
                  <c:x val="-0.940836248917722"/>
                  <c:y val="1.5989493230910867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Лист2!$B$2:$B$24</c:f>
              <c:strCache>
                <c:ptCount val="23"/>
                <c:pt idx="0">
                  <c:v>Гурьевский ГО</c:v>
                </c:pt>
                <c:pt idx="1">
                  <c:v>ГО "Город Калининград"</c:v>
                </c:pt>
                <c:pt idx="2">
                  <c:v>Правдинский ГО</c:v>
                </c:pt>
                <c:pt idx="3">
                  <c:v>Светлогорский ГО</c:v>
                </c:pt>
                <c:pt idx="4">
                  <c:v>Балтийский ГО</c:v>
                </c:pt>
                <c:pt idx="5">
                  <c:v>Багратионовский ГО</c:v>
                </c:pt>
                <c:pt idx="6">
                  <c:v>Нестеровский ГО</c:v>
                </c:pt>
                <c:pt idx="7">
                  <c:v>Мамоновский ГО</c:v>
                </c:pt>
                <c:pt idx="8">
                  <c:v>Светловский ГО</c:v>
                </c:pt>
                <c:pt idx="9">
                  <c:v>Полесский ГО</c:v>
                </c:pt>
                <c:pt idx="10">
                  <c:v>Подведомственные МО КО</c:v>
                </c:pt>
                <c:pt idx="11">
                  <c:v>Славский ГО</c:v>
                </c:pt>
                <c:pt idx="12">
                  <c:v>Ладушкинский ГО</c:v>
                </c:pt>
                <c:pt idx="13">
                  <c:v>Неманский ГО</c:v>
                </c:pt>
                <c:pt idx="14">
                  <c:v>Черняховский ГО</c:v>
                </c:pt>
                <c:pt idx="15">
                  <c:v>Советский ГО</c:v>
                </c:pt>
                <c:pt idx="16">
                  <c:v>Гвардейский ГО</c:v>
                </c:pt>
                <c:pt idx="17">
                  <c:v>Гусевский ГО</c:v>
                </c:pt>
                <c:pt idx="18">
                  <c:v>Зеленоградский ГО</c:v>
                </c:pt>
                <c:pt idx="19">
                  <c:v>Краснознаменский ГО</c:v>
                </c:pt>
                <c:pt idx="20">
                  <c:v>Озерский ГО</c:v>
                </c:pt>
                <c:pt idx="21">
                  <c:v>Пионерский ГО</c:v>
                </c:pt>
                <c:pt idx="22">
                  <c:v>Янтарный ГО</c:v>
                </c:pt>
              </c:strCache>
            </c:strRef>
          </c:cat>
          <c:val>
            <c:numRef>
              <c:f>Лист2!$C$25:$C$26</c:f>
              <c:numCache>
                <c:formatCode>General</c:formatCode>
                <c:ptCount val="2"/>
                <c:pt idx="0">
                  <c:v>97.02</c:v>
                </c:pt>
                <c:pt idx="1">
                  <c:v>97.02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8758656"/>
        <c:axId val="78736384"/>
      </c:lineChart>
      <c:catAx>
        <c:axId val="787333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78734848"/>
        <c:crosses val="autoZero"/>
        <c:auto val="1"/>
        <c:lblAlgn val="ctr"/>
        <c:lblOffset val="100"/>
        <c:noMultiLvlLbl val="0"/>
      </c:catAx>
      <c:valAx>
        <c:axId val="78734848"/>
        <c:scaling>
          <c:orientation val="minMax"/>
          <c:max val="100"/>
          <c:min val="50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78733312"/>
        <c:crosses val="autoZero"/>
        <c:crossBetween val="between"/>
      </c:valAx>
      <c:valAx>
        <c:axId val="78736384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one"/>
        <c:crossAx val="78758656"/>
        <c:crosses val="max"/>
        <c:crossBetween val="midCat"/>
      </c:valAx>
      <c:catAx>
        <c:axId val="78758656"/>
        <c:scaling>
          <c:orientation val="minMax"/>
        </c:scaling>
        <c:delete val="0"/>
        <c:axPos val="t"/>
        <c:majorTickMark val="out"/>
        <c:minorTickMark val="none"/>
        <c:tickLblPos val="none"/>
        <c:spPr>
          <a:ln>
            <a:prstDash val="dash"/>
          </a:ln>
        </c:spPr>
        <c:crossAx val="78736384"/>
        <c:crosses val="max"/>
        <c:auto val="1"/>
        <c:lblAlgn val="ctr"/>
        <c:lblOffset val="100"/>
        <c:noMultiLvlLbl val="0"/>
      </c:catAx>
    </c:plotArea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760688619361196E-2"/>
          <c:y val="6.0626944228419063E-2"/>
          <c:w val="0.91572502523289678"/>
          <c:h val="0.4436126020719919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3">
                <a:lumMod val="50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Лист2!$B$28:$B$50</c:f>
              <c:strCache>
                <c:ptCount val="23"/>
                <c:pt idx="0">
                  <c:v>Багратионовский ГО</c:v>
                </c:pt>
                <c:pt idx="1">
                  <c:v>ГО "Город Калининград"</c:v>
                </c:pt>
                <c:pt idx="2">
                  <c:v>Балтийский ГО</c:v>
                </c:pt>
                <c:pt idx="3">
                  <c:v>Гвардейский ГО</c:v>
                </c:pt>
                <c:pt idx="4">
                  <c:v>Гурьевский ГО</c:v>
                </c:pt>
                <c:pt idx="5">
                  <c:v>Гусевский ГО</c:v>
                </c:pt>
                <c:pt idx="6">
                  <c:v>Зеленоградский ГО</c:v>
                </c:pt>
                <c:pt idx="7">
                  <c:v>Краснознаменский ГО</c:v>
                </c:pt>
                <c:pt idx="8">
                  <c:v>Ладушкинский ГО</c:v>
                </c:pt>
                <c:pt idx="9">
                  <c:v>Мамоновский ГО</c:v>
                </c:pt>
                <c:pt idx="10">
                  <c:v>Неманский ГО</c:v>
                </c:pt>
                <c:pt idx="11">
                  <c:v>Нестеровский ГО</c:v>
                </c:pt>
                <c:pt idx="12">
                  <c:v>Озерский ГО</c:v>
                </c:pt>
                <c:pt idx="13">
                  <c:v>Пионерский ГО</c:v>
                </c:pt>
                <c:pt idx="14">
                  <c:v>Подведомственные МО КО</c:v>
                </c:pt>
                <c:pt idx="15">
                  <c:v>Полесский ГО</c:v>
                </c:pt>
                <c:pt idx="16">
                  <c:v>Правдинский ГО</c:v>
                </c:pt>
                <c:pt idx="17">
                  <c:v>Светловский ГО</c:v>
                </c:pt>
                <c:pt idx="18">
                  <c:v>Светлогорский ГО</c:v>
                </c:pt>
                <c:pt idx="19">
                  <c:v>Славский ГО</c:v>
                </c:pt>
                <c:pt idx="20">
                  <c:v>Советский ГО</c:v>
                </c:pt>
                <c:pt idx="21">
                  <c:v>Черняховский ГО</c:v>
                </c:pt>
                <c:pt idx="22">
                  <c:v>Янтарный ГО</c:v>
                </c:pt>
              </c:strCache>
            </c:strRef>
          </c:cat>
          <c:val>
            <c:numRef>
              <c:f>Лист2!$C$28:$C$50</c:f>
              <c:numCache>
                <c:formatCode>General</c:formatCode>
                <c:ptCount val="23"/>
                <c:pt idx="0">
                  <c:v>98.8</c:v>
                </c:pt>
                <c:pt idx="1">
                  <c:v>99.07</c:v>
                </c:pt>
                <c:pt idx="2">
                  <c:v>99.97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</c:numCache>
            </c:numRef>
          </c:val>
        </c:ser>
        <c:ser>
          <c:idx val="1"/>
          <c:order val="1"/>
          <c:invertIfNegative val="0"/>
          <c:cat>
            <c:strRef>
              <c:f>Лист2!$B$28:$B$50</c:f>
              <c:strCache>
                <c:ptCount val="23"/>
                <c:pt idx="0">
                  <c:v>Багратионовский ГО</c:v>
                </c:pt>
                <c:pt idx="1">
                  <c:v>ГО "Город Калининград"</c:v>
                </c:pt>
                <c:pt idx="2">
                  <c:v>Балтийский ГО</c:v>
                </c:pt>
                <c:pt idx="3">
                  <c:v>Гвардейский ГО</c:v>
                </c:pt>
                <c:pt idx="4">
                  <c:v>Гурьевский ГО</c:v>
                </c:pt>
                <c:pt idx="5">
                  <c:v>Гусевский ГО</c:v>
                </c:pt>
                <c:pt idx="6">
                  <c:v>Зеленоградский ГО</c:v>
                </c:pt>
                <c:pt idx="7">
                  <c:v>Краснознаменский ГО</c:v>
                </c:pt>
                <c:pt idx="8">
                  <c:v>Ладушкинский ГО</c:v>
                </c:pt>
                <c:pt idx="9">
                  <c:v>Мамоновский ГО</c:v>
                </c:pt>
                <c:pt idx="10">
                  <c:v>Неманский ГО</c:v>
                </c:pt>
                <c:pt idx="11">
                  <c:v>Нестеровский ГО</c:v>
                </c:pt>
                <c:pt idx="12">
                  <c:v>Озерский ГО</c:v>
                </c:pt>
                <c:pt idx="13">
                  <c:v>Пионерский ГО</c:v>
                </c:pt>
                <c:pt idx="14">
                  <c:v>Подведомственные МО КО</c:v>
                </c:pt>
                <c:pt idx="15">
                  <c:v>Полесский ГО</c:v>
                </c:pt>
                <c:pt idx="16">
                  <c:v>Правдинский ГО</c:v>
                </c:pt>
                <c:pt idx="17">
                  <c:v>Светловский ГО</c:v>
                </c:pt>
                <c:pt idx="18">
                  <c:v>Светлогорский ГО</c:v>
                </c:pt>
                <c:pt idx="19">
                  <c:v>Славский ГО</c:v>
                </c:pt>
                <c:pt idx="20">
                  <c:v>Советский ГО</c:v>
                </c:pt>
                <c:pt idx="21">
                  <c:v>Черняховский ГО</c:v>
                </c:pt>
                <c:pt idx="22">
                  <c:v>Янтарный ГО</c:v>
                </c:pt>
              </c:strCache>
            </c:strRef>
          </c:cat>
          <c:val>
            <c:numRef>
              <c:f>Лист2!$B$51:$B$52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9045376"/>
        <c:axId val="79046912"/>
      </c:barChart>
      <c:lineChart>
        <c:grouping val="standard"/>
        <c:varyColors val="0"/>
        <c:ser>
          <c:idx val="2"/>
          <c:order val="2"/>
          <c:marker>
            <c:symbol val="none"/>
          </c:marker>
          <c:dPt>
            <c:idx val="1"/>
            <c:bubble3D val="0"/>
            <c:spPr>
              <a:ln>
                <a:solidFill>
                  <a:srgbClr val="C00000"/>
                </a:solidFill>
                <a:prstDash val="dash"/>
              </a:ln>
            </c:spPr>
          </c:dPt>
          <c:dLbls>
            <c:dLbl>
              <c:idx val="0"/>
              <c:layout>
                <c:manualLayout>
                  <c:x val="-6.9583457029364693E-2"/>
                  <c:y val="5.187332126495749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elete val="1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Лист2!$B$28:$B$50</c:f>
              <c:strCache>
                <c:ptCount val="23"/>
                <c:pt idx="0">
                  <c:v>Багратионовский ГО</c:v>
                </c:pt>
                <c:pt idx="1">
                  <c:v>ГО "Город Калининград"</c:v>
                </c:pt>
                <c:pt idx="2">
                  <c:v>Балтийский ГО</c:v>
                </c:pt>
                <c:pt idx="3">
                  <c:v>Гвардейский ГО</c:v>
                </c:pt>
                <c:pt idx="4">
                  <c:v>Гурьевский ГО</c:v>
                </c:pt>
                <c:pt idx="5">
                  <c:v>Гусевский ГО</c:v>
                </c:pt>
                <c:pt idx="6">
                  <c:v>Зеленоградский ГО</c:v>
                </c:pt>
                <c:pt idx="7">
                  <c:v>Краснознаменский ГО</c:v>
                </c:pt>
                <c:pt idx="8">
                  <c:v>Ладушкинский ГО</c:v>
                </c:pt>
                <c:pt idx="9">
                  <c:v>Мамоновский ГО</c:v>
                </c:pt>
                <c:pt idx="10">
                  <c:v>Неманский ГО</c:v>
                </c:pt>
                <c:pt idx="11">
                  <c:v>Нестеровский ГО</c:v>
                </c:pt>
                <c:pt idx="12">
                  <c:v>Озерский ГО</c:v>
                </c:pt>
                <c:pt idx="13">
                  <c:v>Пионерский ГО</c:v>
                </c:pt>
                <c:pt idx="14">
                  <c:v>Подведомственные МО КО</c:v>
                </c:pt>
                <c:pt idx="15">
                  <c:v>Полесский ГО</c:v>
                </c:pt>
                <c:pt idx="16">
                  <c:v>Правдинский ГО</c:v>
                </c:pt>
                <c:pt idx="17">
                  <c:v>Светловский ГО</c:v>
                </c:pt>
                <c:pt idx="18">
                  <c:v>Светлогорский ГО</c:v>
                </c:pt>
                <c:pt idx="19">
                  <c:v>Славский ГО</c:v>
                </c:pt>
                <c:pt idx="20">
                  <c:v>Советский ГО</c:v>
                </c:pt>
                <c:pt idx="21">
                  <c:v>Черняховский ГО</c:v>
                </c:pt>
                <c:pt idx="22">
                  <c:v>Янтарный ГО</c:v>
                </c:pt>
              </c:strCache>
            </c:strRef>
          </c:cat>
          <c:val>
            <c:numRef>
              <c:f>Лист2!$C$51:$C$52</c:f>
              <c:numCache>
                <c:formatCode>General</c:formatCode>
                <c:ptCount val="2"/>
                <c:pt idx="0">
                  <c:v>99.669999999999987</c:v>
                </c:pt>
                <c:pt idx="1">
                  <c:v>99.669999999999987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9070720"/>
        <c:axId val="79069184"/>
      </c:lineChart>
      <c:catAx>
        <c:axId val="790453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79046912"/>
        <c:crosses val="autoZero"/>
        <c:auto val="1"/>
        <c:lblAlgn val="ctr"/>
        <c:lblOffset val="100"/>
        <c:noMultiLvlLbl val="0"/>
      </c:catAx>
      <c:valAx>
        <c:axId val="79046912"/>
        <c:scaling>
          <c:orientation val="minMax"/>
          <c:max val="100"/>
          <c:min val="50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79045376"/>
        <c:crosses val="autoZero"/>
        <c:crossBetween val="between"/>
      </c:valAx>
      <c:valAx>
        <c:axId val="79069184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one"/>
        <c:crossAx val="79070720"/>
        <c:crosses val="max"/>
        <c:crossBetween val="midCat"/>
      </c:valAx>
      <c:catAx>
        <c:axId val="79070720"/>
        <c:scaling>
          <c:orientation val="minMax"/>
        </c:scaling>
        <c:delete val="0"/>
        <c:axPos val="t"/>
        <c:majorTickMark val="out"/>
        <c:minorTickMark val="none"/>
        <c:tickLblPos val="none"/>
        <c:spPr>
          <a:ln>
            <a:prstDash val="dash"/>
          </a:ln>
        </c:spPr>
        <c:crossAx val="79069184"/>
        <c:crosses val="max"/>
        <c:auto val="1"/>
        <c:lblAlgn val="ctr"/>
        <c:lblOffset val="100"/>
        <c:noMultiLvlLbl val="0"/>
      </c:catAx>
    </c:plotArea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3">
                <a:lumMod val="50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Pt>
            <c:idx val="6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Pt>
            <c:idx val="7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Pt>
            <c:idx val="8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Pt>
            <c:idx val="9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Pt>
            <c:idx val="10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Pt>
            <c:idx val="11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Lbls>
            <c:dLbl>
              <c:idx val="0"/>
              <c:layout>
                <c:manualLayout>
                  <c:x val="0"/>
                  <c:y val="-3.112399275897450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8912998737845156E-3"/>
                  <c:y val="-2.074932850598299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1.556199637948724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4456499368922847E-3"/>
                  <c:y val="-1.037466425299149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8912998737845156E-3"/>
                  <c:y val="-5.18733212649574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Лист2!$B$54:$B$76</c:f>
              <c:strCache>
                <c:ptCount val="23"/>
                <c:pt idx="0">
                  <c:v>ГО "Город Калининград"</c:v>
                </c:pt>
                <c:pt idx="1">
                  <c:v>Светловский ГО</c:v>
                </c:pt>
                <c:pt idx="2">
                  <c:v>Светлогорский ГО</c:v>
                </c:pt>
                <c:pt idx="3">
                  <c:v>Нестеровский ГО</c:v>
                </c:pt>
                <c:pt idx="4">
                  <c:v>Гвардейский ГО</c:v>
                </c:pt>
                <c:pt idx="5">
                  <c:v>Неманский ГО</c:v>
                </c:pt>
                <c:pt idx="6">
                  <c:v>Краснознаменский ГО</c:v>
                </c:pt>
                <c:pt idx="7">
                  <c:v>Советский ГО</c:v>
                </c:pt>
                <c:pt idx="8">
                  <c:v>Черняховский ГО</c:v>
                </c:pt>
                <c:pt idx="9">
                  <c:v>Ладушкинский ГО</c:v>
                </c:pt>
                <c:pt idx="10">
                  <c:v>Янтарный ГО</c:v>
                </c:pt>
                <c:pt idx="11">
                  <c:v>Славский ГО</c:v>
                </c:pt>
                <c:pt idx="12">
                  <c:v>Гусевский ГО</c:v>
                </c:pt>
                <c:pt idx="13">
                  <c:v>Багратионовский ГО</c:v>
                </c:pt>
                <c:pt idx="14">
                  <c:v>Полесский ГО</c:v>
                </c:pt>
                <c:pt idx="15">
                  <c:v>Зеленоградский ГО</c:v>
                </c:pt>
                <c:pt idx="16">
                  <c:v>Правдинский ГО</c:v>
                </c:pt>
                <c:pt idx="17">
                  <c:v>Балтийский ГО</c:v>
                </c:pt>
                <c:pt idx="18">
                  <c:v>Гурьевский ГО</c:v>
                </c:pt>
                <c:pt idx="19">
                  <c:v>Подведомственные МО КО</c:v>
                </c:pt>
                <c:pt idx="20">
                  <c:v>Пионерский ГО</c:v>
                </c:pt>
                <c:pt idx="21">
                  <c:v>Мамоновский ГО</c:v>
                </c:pt>
                <c:pt idx="22">
                  <c:v>Озерский ГО</c:v>
                </c:pt>
              </c:strCache>
            </c:strRef>
          </c:cat>
          <c:val>
            <c:numRef>
              <c:f>Лист2!$C$54:$C$76</c:f>
              <c:numCache>
                <c:formatCode>General</c:formatCode>
                <c:ptCount val="23"/>
                <c:pt idx="0">
                  <c:v>52.3</c:v>
                </c:pt>
                <c:pt idx="1">
                  <c:v>54</c:v>
                </c:pt>
                <c:pt idx="2">
                  <c:v>55.33</c:v>
                </c:pt>
                <c:pt idx="3">
                  <c:v>56</c:v>
                </c:pt>
                <c:pt idx="4">
                  <c:v>57</c:v>
                </c:pt>
                <c:pt idx="5">
                  <c:v>57.33</c:v>
                </c:pt>
                <c:pt idx="6">
                  <c:v>59</c:v>
                </c:pt>
                <c:pt idx="7">
                  <c:v>59.33</c:v>
                </c:pt>
                <c:pt idx="8">
                  <c:v>59.5</c:v>
                </c:pt>
                <c:pt idx="9">
                  <c:v>60</c:v>
                </c:pt>
                <c:pt idx="10">
                  <c:v>60</c:v>
                </c:pt>
                <c:pt idx="11">
                  <c:v>60.660000000000004</c:v>
                </c:pt>
                <c:pt idx="12">
                  <c:v>61.33</c:v>
                </c:pt>
                <c:pt idx="13">
                  <c:v>61.6</c:v>
                </c:pt>
                <c:pt idx="14">
                  <c:v>62</c:v>
                </c:pt>
                <c:pt idx="15">
                  <c:v>65.33</c:v>
                </c:pt>
                <c:pt idx="16">
                  <c:v>66</c:v>
                </c:pt>
                <c:pt idx="17">
                  <c:v>67.5</c:v>
                </c:pt>
                <c:pt idx="18">
                  <c:v>68</c:v>
                </c:pt>
                <c:pt idx="19">
                  <c:v>72.169999999999987</c:v>
                </c:pt>
                <c:pt idx="20">
                  <c:v>74</c:v>
                </c:pt>
                <c:pt idx="21">
                  <c:v>76</c:v>
                </c:pt>
                <c:pt idx="22">
                  <c:v>84</c:v>
                </c:pt>
              </c:numCache>
            </c:numRef>
          </c:val>
        </c:ser>
        <c:ser>
          <c:idx val="1"/>
          <c:order val="1"/>
          <c:invertIfNegative val="0"/>
          <c:cat>
            <c:strRef>
              <c:f>Лист2!$B$54:$B$76</c:f>
              <c:strCache>
                <c:ptCount val="23"/>
                <c:pt idx="0">
                  <c:v>ГО "Город Калининград"</c:v>
                </c:pt>
                <c:pt idx="1">
                  <c:v>Светловский ГО</c:v>
                </c:pt>
                <c:pt idx="2">
                  <c:v>Светлогорский ГО</c:v>
                </c:pt>
                <c:pt idx="3">
                  <c:v>Нестеровский ГО</c:v>
                </c:pt>
                <c:pt idx="4">
                  <c:v>Гвардейский ГО</c:v>
                </c:pt>
                <c:pt idx="5">
                  <c:v>Неманский ГО</c:v>
                </c:pt>
                <c:pt idx="6">
                  <c:v>Краснознаменский ГО</c:v>
                </c:pt>
                <c:pt idx="7">
                  <c:v>Советский ГО</c:v>
                </c:pt>
                <c:pt idx="8">
                  <c:v>Черняховский ГО</c:v>
                </c:pt>
                <c:pt idx="9">
                  <c:v>Ладушкинский ГО</c:v>
                </c:pt>
                <c:pt idx="10">
                  <c:v>Янтарный ГО</c:v>
                </c:pt>
                <c:pt idx="11">
                  <c:v>Славский ГО</c:v>
                </c:pt>
                <c:pt idx="12">
                  <c:v>Гусевский ГО</c:v>
                </c:pt>
                <c:pt idx="13">
                  <c:v>Багратионовский ГО</c:v>
                </c:pt>
                <c:pt idx="14">
                  <c:v>Полесский ГО</c:v>
                </c:pt>
                <c:pt idx="15">
                  <c:v>Зеленоградский ГО</c:v>
                </c:pt>
                <c:pt idx="16">
                  <c:v>Правдинский ГО</c:v>
                </c:pt>
                <c:pt idx="17">
                  <c:v>Балтийский ГО</c:v>
                </c:pt>
                <c:pt idx="18">
                  <c:v>Гурьевский ГО</c:v>
                </c:pt>
                <c:pt idx="19">
                  <c:v>Подведомственные МО КО</c:v>
                </c:pt>
                <c:pt idx="20">
                  <c:v>Пионерский ГО</c:v>
                </c:pt>
                <c:pt idx="21">
                  <c:v>Мамоновский ГО</c:v>
                </c:pt>
                <c:pt idx="22">
                  <c:v>Озерский ГО</c:v>
                </c:pt>
              </c:strCache>
            </c:strRef>
          </c:cat>
          <c:val>
            <c:numRef>
              <c:f>Лист2!$B$77:$B$78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186752"/>
        <c:axId val="34188288"/>
      </c:barChart>
      <c:lineChart>
        <c:grouping val="standard"/>
        <c:varyColors val="0"/>
        <c:ser>
          <c:idx val="2"/>
          <c:order val="2"/>
          <c:spPr>
            <a:ln>
              <a:solidFill>
                <a:srgbClr val="C00000"/>
              </a:solidFill>
              <a:prstDash val="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8.5090955285478331E-2"/>
                  <c:y val="-1.03746642529914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elete val="1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Лист2!$B$54:$B$76</c:f>
              <c:strCache>
                <c:ptCount val="23"/>
                <c:pt idx="0">
                  <c:v>ГО "Город Калининград"</c:v>
                </c:pt>
                <c:pt idx="1">
                  <c:v>Светловский ГО</c:v>
                </c:pt>
                <c:pt idx="2">
                  <c:v>Светлогорский ГО</c:v>
                </c:pt>
                <c:pt idx="3">
                  <c:v>Нестеровский ГО</c:v>
                </c:pt>
                <c:pt idx="4">
                  <c:v>Гвардейский ГО</c:v>
                </c:pt>
                <c:pt idx="5">
                  <c:v>Неманский ГО</c:v>
                </c:pt>
                <c:pt idx="6">
                  <c:v>Краснознаменский ГО</c:v>
                </c:pt>
                <c:pt idx="7">
                  <c:v>Советский ГО</c:v>
                </c:pt>
                <c:pt idx="8">
                  <c:v>Черняховский ГО</c:v>
                </c:pt>
                <c:pt idx="9">
                  <c:v>Ладушкинский ГО</c:v>
                </c:pt>
                <c:pt idx="10">
                  <c:v>Янтарный ГО</c:v>
                </c:pt>
                <c:pt idx="11">
                  <c:v>Славский ГО</c:v>
                </c:pt>
                <c:pt idx="12">
                  <c:v>Гусевский ГО</c:v>
                </c:pt>
                <c:pt idx="13">
                  <c:v>Багратионовский ГО</c:v>
                </c:pt>
                <c:pt idx="14">
                  <c:v>Полесский ГО</c:v>
                </c:pt>
                <c:pt idx="15">
                  <c:v>Зеленоградский ГО</c:v>
                </c:pt>
                <c:pt idx="16">
                  <c:v>Правдинский ГО</c:v>
                </c:pt>
                <c:pt idx="17">
                  <c:v>Балтийский ГО</c:v>
                </c:pt>
                <c:pt idx="18">
                  <c:v>Гурьевский ГО</c:v>
                </c:pt>
                <c:pt idx="19">
                  <c:v>Подведомственные МО КО</c:v>
                </c:pt>
                <c:pt idx="20">
                  <c:v>Пионерский ГО</c:v>
                </c:pt>
                <c:pt idx="21">
                  <c:v>Мамоновский ГО</c:v>
                </c:pt>
                <c:pt idx="22">
                  <c:v>Озерский ГО</c:v>
                </c:pt>
              </c:strCache>
            </c:strRef>
          </c:cat>
          <c:val>
            <c:numRef>
              <c:f>Лист2!$C$77:$C$78</c:f>
              <c:numCache>
                <c:formatCode>General</c:formatCode>
                <c:ptCount val="2"/>
                <c:pt idx="0">
                  <c:v>61.08</c:v>
                </c:pt>
                <c:pt idx="1">
                  <c:v>61.08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195712"/>
        <c:axId val="34194176"/>
      </c:lineChart>
      <c:catAx>
        <c:axId val="341867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34188288"/>
        <c:crosses val="autoZero"/>
        <c:auto val="1"/>
        <c:lblAlgn val="ctr"/>
        <c:lblOffset val="100"/>
        <c:noMultiLvlLbl val="0"/>
      </c:catAx>
      <c:valAx>
        <c:axId val="3418828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34186752"/>
        <c:crosses val="autoZero"/>
        <c:crossBetween val="between"/>
      </c:valAx>
      <c:valAx>
        <c:axId val="34194176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one"/>
        <c:crossAx val="34195712"/>
        <c:crosses val="max"/>
        <c:crossBetween val="midCat"/>
      </c:valAx>
      <c:catAx>
        <c:axId val="34195712"/>
        <c:scaling>
          <c:orientation val="minMax"/>
        </c:scaling>
        <c:delete val="0"/>
        <c:axPos val="t"/>
        <c:majorTickMark val="out"/>
        <c:minorTickMark val="none"/>
        <c:tickLblPos val="none"/>
        <c:spPr>
          <a:ln>
            <a:prstDash val="dash"/>
          </a:ln>
        </c:spPr>
        <c:crossAx val="34194176"/>
        <c:crosses val="max"/>
        <c:auto val="1"/>
        <c:lblAlgn val="ctr"/>
        <c:lblOffset val="100"/>
        <c:noMultiLvlLbl val="0"/>
      </c:catAx>
    </c:plotArea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5678682760738997E-2"/>
          <c:y val="5.54303490088403E-2"/>
          <c:w val="0.90801827341313168"/>
          <c:h val="0.4509498944561715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3">
                <a:lumMod val="50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Лист2!$B$80:$B$102</c:f>
              <c:strCache>
                <c:ptCount val="23"/>
                <c:pt idx="0">
                  <c:v>Гурьевский ГО</c:v>
                </c:pt>
                <c:pt idx="1">
                  <c:v>Гвардейский ГО</c:v>
                </c:pt>
                <c:pt idx="2">
                  <c:v>ГО "Город Калининград"</c:v>
                </c:pt>
                <c:pt idx="3">
                  <c:v>Багратионовский ГО</c:v>
                </c:pt>
                <c:pt idx="4">
                  <c:v>Балтийский ГО</c:v>
                </c:pt>
                <c:pt idx="5">
                  <c:v>Гусевский ГО</c:v>
                </c:pt>
                <c:pt idx="6">
                  <c:v>Зеленоградский ГО</c:v>
                </c:pt>
                <c:pt idx="7">
                  <c:v>Краснознаменский ГО</c:v>
                </c:pt>
                <c:pt idx="8">
                  <c:v>Ладушкинский ГО</c:v>
                </c:pt>
                <c:pt idx="9">
                  <c:v>Мамоновский ГО</c:v>
                </c:pt>
                <c:pt idx="10">
                  <c:v>Неманский ГО</c:v>
                </c:pt>
                <c:pt idx="11">
                  <c:v>Нестеровский ГО</c:v>
                </c:pt>
                <c:pt idx="12">
                  <c:v>Озерский ГО</c:v>
                </c:pt>
                <c:pt idx="13">
                  <c:v>Пионерский ГО</c:v>
                </c:pt>
                <c:pt idx="14">
                  <c:v>Подведомственные МО КО</c:v>
                </c:pt>
                <c:pt idx="15">
                  <c:v>Полесский ГО</c:v>
                </c:pt>
                <c:pt idx="16">
                  <c:v>Правдинский ГО</c:v>
                </c:pt>
                <c:pt idx="17">
                  <c:v>Светловский ГО</c:v>
                </c:pt>
                <c:pt idx="18">
                  <c:v>Светлогорский ГО</c:v>
                </c:pt>
                <c:pt idx="19">
                  <c:v>Славский ГО</c:v>
                </c:pt>
                <c:pt idx="20">
                  <c:v>Советский ГО</c:v>
                </c:pt>
                <c:pt idx="21">
                  <c:v>Черняховский ГО</c:v>
                </c:pt>
                <c:pt idx="22">
                  <c:v>Янтарный ГО</c:v>
                </c:pt>
              </c:strCache>
            </c:strRef>
          </c:cat>
          <c:val>
            <c:numRef>
              <c:f>Лист2!$C$80:$C$102</c:f>
              <c:numCache>
                <c:formatCode>General</c:formatCode>
                <c:ptCount val="23"/>
                <c:pt idx="0">
                  <c:v>97.14</c:v>
                </c:pt>
                <c:pt idx="1">
                  <c:v>99.93</c:v>
                </c:pt>
                <c:pt idx="2">
                  <c:v>99.990000000000009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</c:numCache>
            </c:numRef>
          </c:val>
        </c:ser>
        <c:ser>
          <c:idx val="1"/>
          <c:order val="1"/>
          <c:invertIfNegative val="0"/>
          <c:cat>
            <c:strRef>
              <c:f>Лист2!$B$80:$B$102</c:f>
              <c:strCache>
                <c:ptCount val="23"/>
                <c:pt idx="0">
                  <c:v>Гурьевский ГО</c:v>
                </c:pt>
                <c:pt idx="1">
                  <c:v>Гвардейский ГО</c:v>
                </c:pt>
                <c:pt idx="2">
                  <c:v>ГО "Город Калининград"</c:v>
                </c:pt>
                <c:pt idx="3">
                  <c:v>Багратионовский ГО</c:v>
                </c:pt>
                <c:pt idx="4">
                  <c:v>Балтийский ГО</c:v>
                </c:pt>
                <c:pt idx="5">
                  <c:v>Гусевский ГО</c:v>
                </c:pt>
                <c:pt idx="6">
                  <c:v>Зеленоградский ГО</c:v>
                </c:pt>
                <c:pt idx="7">
                  <c:v>Краснознаменский ГО</c:v>
                </c:pt>
                <c:pt idx="8">
                  <c:v>Ладушкинский ГО</c:v>
                </c:pt>
                <c:pt idx="9">
                  <c:v>Мамоновский ГО</c:v>
                </c:pt>
                <c:pt idx="10">
                  <c:v>Неманский ГО</c:v>
                </c:pt>
                <c:pt idx="11">
                  <c:v>Нестеровский ГО</c:v>
                </c:pt>
                <c:pt idx="12">
                  <c:v>Озерский ГО</c:v>
                </c:pt>
                <c:pt idx="13">
                  <c:v>Пионерский ГО</c:v>
                </c:pt>
                <c:pt idx="14">
                  <c:v>Подведомственные МО КО</c:v>
                </c:pt>
                <c:pt idx="15">
                  <c:v>Полесский ГО</c:v>
                </c:pt>
                <c:pt idx="16">
                  <c:v>Правдинский ГО</c:v>
                </c:pt>
                <c:pt idx="17">
                  <c:v>Светловский ГО</c:v>
                </c:pt>
                <c:pt idx="18">
                  <c:v>Светлогорский ГО</c:v>
                </c:pt>
                <c:pt idx="19">
                  <c:v>Славский ГО</c:v>
                </c:pt>
                <c:pt idx="20">
                  <c:v>Советский ГО</c:v>
                </c:pt>
                <c:pt idx="21">
                  <c:v>Черняховский ГО</c:v>
                </c:pt>
                <c:pt idx="22">
                  <c:v>Янтарный ГО</c:v>
                </c:pt>
              </c:strCache>
            </c:strRef>
          </c:cat>
          <c:val>
            <c:numRef>
              <c:f>Лист2!$B$103:$B$104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251520"/>
        <c:axId val="34253056"/>
      </c:barChart>
      <c:lineChart>
        <c:grouping val="standard"/>
        <c:varyColors val="0"/>
        <c:ser>
          <c:idx val="2"/>
          <c:order val="2"/>
          <c:spPr>
            <a:ln>
              <a:solidFill>
                <a:srgbClr val="C00000"/>
              </a:solidFill>
              <a:prstDash val="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6.6486776912742684E-2"/>
                  <c:y val="-5.039122637167299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elete val="1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Лист2!$B$80:$B$102</c:f>
              <c:strCache>
                <c:ptCount val="23"/>
                <c:pt idx="0">
                  <c:v>Гурьевский ГО</c:v>
                </c:pt>
                <c:pt idx="1">
                  <c:v>Гвардейский ГО</c:v>
                </c:pt>
                <c:pt idx="2">
                  <c:v>ГО "Город Калининград"</c:v>
                </c:pt>
                <c:pt idx="3">
                  <c:v>Багратионовский ГО</c:v>
                </c:pt>
                <c:pt idx="4">
                  <c:v>Балтийский ГО</c:v>
                </c:pt>
                <c:pt idx="5">
                  <c:v>Гусевский ГО</c:v>
                </c:pt>
                <c:pt idx="6">
                  <c:v>Зеленоградский ГО</c:v>
                </c:pt>
                <c:pt idx="7">
                  <c:v>Краснознаменский ГО</c:v>
                </c:pt>
                <c:pt idx="8">
                  <c:v>Ладушкинский ГО</c:v>
                </c:pt>
                <c:pt idx="9">
                  <c:v>Мамоновский ГО</c:v>
                </c:pt>
                <c:pt idx="10">
                  <c:v>Неманский ГО</c:v>
                </c:pt>
                <c:pt idx="11">
                  <c:v>Нестеровский ГО</c:v>
                </c:pt>
                <c:pt idx="12">
                  <c:v>Озерский ГО</c:v>
                </c:pt>
                <c:pt idx="13">
                  <c:v>Пионерский ГО</c:v>
                </c:pt>
                <c:pt idx="14">
                  <c:v>Подведомственные МО КО</c:v>
                </c:pt>
                <c:pt idx="15">
                  <c:v>Полесский ГО</c:v>
                </c:pt>
                <c:pt idx="16">
                  <c:v>Правдинский ГО</c:v>
                </c:pt>
                <c:pt idx="17">
                  <c:v>Светловский ГО</c:v>
                </c:pt>
                <c:pt idx="18">
                  <c:v>Светлогорский ГО</c:v>
                </c:pt>
                <c:pt idx="19">
                  <c:v>Славский ГО</c:v>
                </c:pt>
                <c:pt idx="20">
                  <c:v>Советский ГО</c:v>
                </c:pt>
                <c:pt idx="21">
                  <c:v>Черняховский ГО</c:v>
                </c:pt>
                <c:pt idx="22">
                  <c:v>Янтарный ГО</c:v>
                </c:pt>
              </c:strCache>
            </c:strRef>
          </c:cat>
          <c:val>
            <c:numRef>
              <c:f>Лист2!$C$103:$C$104</c:f>
              <c:numCache>
                <c:formatCode>General</c:formatCode>
                <c:ptCount val="2"/>
                <c:pt idx="0">
                  <c:v>99.84</c:v>
                </c:pt>
                <c:pt idx="1">
                  <c:v>99.84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268672"/>
        <c:axId val="34267136"/>
      </c:lineChart>
      <c:catAx>
        <c:axId val="342515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34253056"/>
        <c:crosses val="autoZero"/>
        <c:auto val="1"/>
        <c:lblAlgn val="ctr"/>
        <c:lblOffset val="100"/>
        <c:noMultiLvlLbl val="0"/>
      </c:catAx>
      <c:valAx>
        <c:axId val="34253056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34251520"/>
        <c:crosses val="autoZero"/>
        <c:crossBetween val="between"/>
      </c:valAx>
      <c:valAx>
        <c:axId val="34267136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one"/>
        <c:crossAx val="34268672"/>
        <c:crosses val="max"/>
        <c:crossBetween val="midCat"/>
      </c:valAx>
      <c:catAx>
        <c:axId val="34268672"/>
        <c:scaling>
          <c:orientation val="minMax"/>
        </c:scaling>
        <c:delete val="0"/>
        <c:axPos val="t"/>
        <c:majorTickMark val="out"/>
        <c:minorTickMark val="none"/>
        <c:tickLblPos val="none"/>
        <c:crossAx val="34267136"/>
        <c:crosses val="max"/>
        <c:auto val="1"/>
        <c:lblAlgn val="ctr"/>
        <c:lblOffset val="100"/>
        <c:noMultiLvlLbl val="0"/>
      </c:catAx>
    </c:plotArea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3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Лист2!$B$106:$B$128</c:f>
              <c:strCache>
                <c:ptCount val="23"/>
                <c:pt idx="0">
                  <c:v>ГО "Город Калининград"</c:v>
                </c:pt>
                <c:pt idx="1">
                  <c:v>Багратионовский ГО</c:v>
                </c:pt>
                <c:pt idx="2">
                  <c:v>Балтийский ГО</c:v>
                </c:pt>
                <c:pt idx="3">
                  <c:v>Гвардейский ГО</c:v>
                </c:pt>
                <c:pt idx="4">
                  <c:v>Гурьевский ГО</c:v>
                </c:pt>
                <c:pt idx="5">
                  <c:v>Гусевский ГО</c:v>
                </c:pt>
                <c:pt idx="6">
                  <c:v>Зеленоградский ГО</c:v>
                </c:pt>
                <c:pt idx="7">
                  <c:v>Краснознаменский ГО</c:v>
                </c:pt>
                <c:pt idx="8">
                  <c:v>Ладушкинский ГО</c:v>
                </c:pt>
                <c:pt idx="9">
                  <c:v>Мамоновский ГО</c:v>
                </c:pt>
                <c:pt idx="10">
                  <c:v>Неманский ГО</c:v>
                </c:pt>
                <c:pt idx="11">
                  <c:v>Нестеровский ГО</c:v>
                </c:pt>
                <c:pt idx="12">
                  <c:v>Озерский ГО</c:v>
                </c:pt>
                <c:pt idx="13">
                  <c:v>Пионерский ГО</c:v>
                </c:pt>
                <c:pt idx="14">
                  <c:v>Подведомственные МО КО</c:v>
                </c:pt>
                <c:pt idx="15">
                  <c:v>Полесский ГО</c:v>
                </c:pt>
                <c:pt idx="16">
                  <c:v>Правдинский ГО</c:v>
                </c:pt>
                <c:pt idx="17">
                  <c:v>Светловский ГО</c:v>
                </c:pt>
                <c:pt idx="18">
                  <c:v>Светлогорский ГО</c:v>
                </c:pt>
                <c:pt idx="19">
                  <c:v>Славский ГО</c:v>
                </c:pt>
                <c:pt idx="20">
                  <c:v>Советский ГО</c:v>
                </c:pt>
                <c:pt idx="21">
                  <c:v>Черняховский ГО</c:v>
                </c:pt>
                <c:pt idx="22">
                  <c:v>Янтарный ГО</c:v>
                </c:pt>
              </c:strCache>
            </c:strRef>
          </c:cat>
          <c:val>
            <c:numRef>
              <c:f>Лист2!$C$106:$C$128</c:f>
              <c:numCache>
                <c:formatCode>General</c:formatCode>
                <c:ptCount val="23"/>
                <c:pt idx="0">
                  <c:v>99.48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</c:numCache>
            </c:numRef>
          </c:val>
        </c:ser>
        <c:ser>
          <c:idx val="1"/>
          <c:order val="1"/>
          <c:invertIfNegative val="0"/>
          <c:cat>
            <c:strRef>
              <c:f>Лист2!$B$106:$B$128</c:f>
              <c:strCache>
                <c:ptCount val="23"/>
                <c:pt idx="0">
                  <c:v>ГО "Город Калининград"</c:v>
                </c:pt>
                <c:pt idx="1">
                  <c:v>Багратионовский ГО</c:v>
                </c:pt>
                <c:pt idx="2">
                  <c:v>Балтийский ГО</c:v>
                </c:pt>
                <c:pt idx="3">
                  <c:v>Гвардейский ГО</c:v>
                </c:pt>
                <c:pt idx="4">
                  <c:v>Гурьевский ГО</c:v>
                </c:pt>
                <c:pt idx="5">
                  <c:v>Гусевский ГО</c:v>
                </c:pt>
                <c:pt idx="6">
                  <c:v>Зеленоградский ГО</c:v>
                </c:pt>
                <c:pt idx="7">
                  <c:v>Краснознаменский ГО</c:v>
                </c:pt>
                <c:pt idx="8">
                  <c:v>Ладушкинский ГО</c:v>
                </c:pt>
                <c:pt idx="9">
                  <c:v>Мамоновский ГО</c:v>
                </c:pt>
                <c:pt idx="10">
                  <c:v>Неманский ГО</c:v>
                </c:pt>
                <c:pt idx="11">
                  <c:v>Нестеровский ГО</c:v>
                </c:pt>
                <c:pt idx="12">
                  <c:v>Озерский ГО</c:v>
                </c:pt>
                <c:pt idx="13">
                  <c:v>Пионерский ГО</c:v>
                </c:pt>
                <c:pt idx="14">
                  <c:v>Подведомственные МО КО</c:v>
                </c:pt>
                <c:pt idx="15">
                  <c:v>Полесский ГО</c:v>
                </c:pt>
                <c:pt idx="16">
                  <c:v>Правдинский ГО</c:v>
                </c:pt>
                <c:pt idx="17">
                  <c:v>Светловский ГО</c:v>
                </c:pt>
                <c:pt idx="18">
                  <c:v>Светлогорский ГО</c:v>
                </c:pt>
                <c:pt idx="19">
                  <c:v>Славский ГО</c:v>
                </c:pt>
                <c:pt idx="20">
                  <c:v>Советский ГО</c:v>
                </c:pt>
                <c:pt idx="21">
                  <c:v>Черняховский ГО</c:v>
                </c:pt>
                <c:pt idx="22">
                  <c:v>Янтарный ГО</c:v>
                </c:pt>
              </c:strCache>
            </c:strRef>
          </c:cat>
          <c:val>
            <c:numRef>
              <c:f>Лист2!$B$129:$B$130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811136"/>
        <c:axId val="78812672"/>
      </c:barChart>
      <c:lineChart>
        <c:grouping val="standard"/>
        <c:varyColors val="0"/>
        <c:ser>
          <c:idx val="2"/>
          <c:order val="2"/>
          <c:spPr>
            <a:ln>
              <a:solidFill>
                <a:srgbClr val="C00000"/>
              </a:solidFill>
              <a:prstDash val="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7.0634455916555719E-2"/>
                  <c:y val="-4.7667376297528402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elete val="1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Лист2!$B$106:$B$128</c:f>
              <c:strCache>
                <c:ptCount val="23"/>
                <c:pt idx="0">
                  <c:v>ГО "Город Калининград"</c:v>
                </c:pt>
                <c:pt idx="1">
                  <c:v>Багратионовский ГО</c:v>
                </c:pt>
                <c:pt idx="2">
                  <c:v>Балтийский ГО</c:v>
                </c:pt>
                <c:pt idx="3">
                  <c:v>Гвардейский ГО</c:v>
                </c:pt>
                <c:pt idx="4">
                  <c:v>Гурьевский ГО</c:v>
                </c:pt>
                <c:pt idx="5">
                  <c:v>Гусевский ГО</c:v>
                </c:pt>
                <c:pt idx="6">
                  <c:v>Зеленоградский ГО</c:v>
                </c:pt>
                <c:pt idx="7">
                  <c:v>Краснознаменский ГО</c:v>
                </c:pt>
                <c:pt idx="8">
                  <c:v>Ладушкинский ГО</c:v>
                </c:pt>
                <c:pt idx="9">
                  <c:v>Мамоновский ГО</c:v>
                </c:pt>
                <c:pt idx="10">
                  <c:v>Неманский ГО</c:v>
                </c:pt>
                <c:pt idx="11">
                  <c:v>Нестеровский ГО</c:v>
                </c:pt>
                <c:pt idx="12">
                  <c:v>Озерский ГО</c:v>
                </c:pt>
                <c:pt idx="13">
                  <c:v>Пионерский ГО</c:v>
                </c:pt>
                <c:pt idx="14">
                  <c:v>Подведомственные МО КО</c:v>
                </c:pt>
                <c:pt idx="15">
                  <c:v>Полесский ГО</c:v>
                </c:pt>
                <c:pt idx="16">
                  <c:v>Правдинский ГО</c:v>
                </c:pt>
                <c:pt idx="17">
                  <c:v>Светловский ГО</c:v>
                </c:pt>
                <c:pt idx="18">
                  <c:v>Светлогорский ГО</c:v>
                </c:pt>
                <c:pt idx="19">
                  <c:v>Славский ГО</c:v>
                </c:pt>
                <c:pt idx="20">
                  <c:v>Советский ГО</c:v>
                </c:pt>
                <c:pt idx="21">
                  <c:v>Черняховский ГО</c:v>
                </c:pt>
                <c:pt idx="22">
                  <c:v>Янтарный ГО</c:v>
                </c:pt>
              </c:strCache>
            </c:strRef>
          </c:cat>
          <c:val>
            <c:numRef>
              <c:f>Лист2!$C$129:$C$130</c:f>
              <c:numCache>
                <c:formatCode>General</c:formatCode>
                <c:ptCount val="2"/>
                <c:pt idx="0">
                  <c:v>99.84</c:v>
                </c:pt>
                <c:pt idx="1">
                  <c:v>99.84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8816000"/>
        <c:axId val="78814208"/>
      </c:lineChart>
      <c:catAx>
        <c:axId val="788111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78812672"/>
        <c:crosses val="autoZero"/>
        <c:auto val="1"/>
        <c:lblAlgn val="ctr"/>
        <c:lblOffset val="100"/>
        <c:noMultiLvlLbl val="0"/>
      </c:catAx>
      <c:valAx>
        <c:axId val="78812672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78811136"/>
        <c:crosses val="autoZero"/>
        <c:crossBetween val="between"/>
      </c:valAx>
      <c:valAx>
        <c:axId val="78814208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one"/>
        <c:crossAx val="78816000"/>
        <c:crosses val="max"/>
        <c:crossBetween val="midCat"/>
      </c:valAx>
      <c:catAx>
        <c:axId val="78816000"/>
        <c:scaling>
          <c:orientation val="minMax"/>
        </c:scaling>
        <c:delete val="0"/>
        <c:axPos val="t"/>
        <c:majorTickMark val="out"/>
        <c:minorTickMark val="none"/>
        <c:tickLblPos val="none"/>
        <c:spPr>
          <a:ln>
            <a:prstDash val="dash"/>
          </a:ln>
        </c:spPr>
        <c:crossAx val="78814208"/>
        <c:crosses val="max"/>
        <c:auto val="1"/>
        <c:lblAlgn val="ctr"/>
        <c:lblOffset val="100"/>
        <c:noMultiLvlLbl val="0"/>
      </c:cat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792069935296493E-2"/>
          <c:y val="2.7378380550985012E-2"/>
          <c:w val="0.94317435803735317"/>
          <c:h val="0.385914158926720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Лист1!$B$16</c:f>
              <c:strCache>
                <c:ptCount val="1"/>
                <c:pt idx="0">
                  <c:v>Обеспечение в образовательной организации комфортных условий предоставления услуг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Лист1!$A$17:$A$20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Лист1!$B$17:$B$20</c:f>
              <c:numCache>
                <c:formatCode>General</c:formatCode>
                <c:ptCount val="4"/>
                <c:pt idx="0">
                  <c:v>99.990000000000023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</c:ser>
        <c:ser>
          <c:idx val="1"/>
          <c:order val="1"/>
          <c:tx>
            <c:strRef>
              <c:f>Лист1!$C$16</c:f>
              <c:strCache>
                <c:ptCount val="1"/>
                <c:pt idx="0">
                  <c:v>Доля получателей услуг, удовлетворенных комфортностью предоставления услуг образовательной организацией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Лист1!$A$17:$A$20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Лист1!$C$17:$C$20</c:f>
              <c:numCache>
                <c:formatCode>General</c:formatCode>
                <c:ptCount val="4"/>
                <c:pt idx="0">
                  <c:v>99.990000000000023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34549760"/>
        <c:axId val="34551296"/>
      </c:barChart>
      <c:catAx>
        <c:axId val="3454976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34551296"/>
        <c:crosses val="autoZero"/>
        <c:auto val="1"/>
        <c:lblAlgn val="ctr"/>
        <c:lblOffset val="100"/>
        <c:noMultiLvlLbl val="0"/>
      </c:catAx>
      <c:valAx>
        <c:axId val="34551296"/>
        <c:scaling>
          <c:orientation val="minMax"/>
          <c:max val="100"/>
          <c:min val="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345497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3.1783543793572996E-2"/>
          <c:y val="0.66545336207569461"/>
          <c:w val="0.9422631874695282"/>
          <c:h val="0.21618050989860041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65014624892286E-2"/>
          <c:y val="2.7378375234921586E-2"/>
          <c:w val="0.91904680992494758"/>
          <c:h val="0.427631145896903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Лист1!$B$29</c:f>
              <c:strCache>
                <c:ptCount val="1"/>
                <c:pt idx="0">
                  <c:v>Оборудование помещений образовательной организации и прилегающей к ней территории с учетом доступности для инвалидов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Лист1!$A$30:$A$33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Лист1!$B$30:$B$33</c:f>
              <c:numCache>
                <c:formatCode>0.00;[Red]0.00</c:formatCode>
                <c:ptCount val="4"/>
                <c:pt idx="0">
                  <c:v>33.660000000000011</c:v>
                </c:pt>
                <c:pt idx="1">
                  <c:v>25</c:v>
                </c:pt>
                <c:pt idx="2">
                  <c:v>45.45</c:v>
                </c:pt>
                <c:pt idx="3">
                  <c:v>68</c:v>
                </c:pt>
              </c:numCache>
            </c:numRef>
          </c:val>
        </c:ser>
        <c:ser>
          <c:idx val="1"/>
          <c:order val="1"/>
          <c:tx>
            <c:strRef>
              <c:f>Лист1!$C$29</c:f>
              <c:strCache>
                <c:ptCount val="1"/>
                <c:pt idx="0">
                  <c:v>Обеспечение в образовательной организации условий доступности, позволяющих инвалидам получать услуги наравне с другими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Лист1!$A$30:$A$33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Лист1!$C$30:$C$33</c:f>
              <c:numCache>
                <c:formatCode>0.00;[Red]0.00</c:formatCode>
                <c:ptCount val="4"/>
                <c:pt idx="0">
                  <c:v>47.13</c:v>
                </c:pt>
                <c:pt idx="1">
                  <c:v>55</c:v>
                </c:pt>
                <c:pt idx="2">
                  <c:v>60</c:v>
                </c:pt>
                <c:pt idx="3">
                  <c:v>70</c:v>
                </c:pt>
              </c:numCache>
            </c:numRef>
          </c:val>
        </c:ser>
        <c:ser>
          <c:idx val="2"/>
          <c:order val="2"/>
          <c:tx>
            <c:strRef>
              <c:f>Лист1!$D$29</c:f>
              <c:strCache>
                <c:ptCount val="1"/>
                <c:pt idx="0">
                  <c:v>Доля получателей услуг, удовлетворенных доступностью услуг для инвалидов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99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100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100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100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Лист1!$A$30:$A$33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Лист1!$D$30:$D$33</c:f>
              <c:numCache>
                <c:formatCode>0.00;[Red]0.00</c:formatCode>
                <c:ptCount val="4"/>
                <c:pt idx="0">
                  <c:v>99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25"/>
        <c:axId val="34596736"/>
        <c:axId val="34598272"/>
      </c:barChart>
      <c:catAx>
        <c:axId val="3459673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34598272"/>
        <c:crosses val="autoZero"/>
        <c:auto val="1"/>
        <c:lblAlgn val="ctr"/>
        <c:lblOffset val="100"/>
        <c:noMultiLvlLbl val="0"/>
      </c:catAx>
      <c:valAx>
        <c:axId val="34598272"/>
        <c:scaling>
          <c:orientation val="minMax"/>
          <c:max val="100"/>
          <c:min val="0"/>
        </c:scaling>
        <c:delete val="0"/>
        <c:axPos val="l"/>
        <c:majorGridlines/>
        <c:numFmt formatCode="0.00;[Red]0.00" sourceLinked="1"/>
        <c:majorTickMark val="none"/>
        <c:minorTickMark val="none"/>
        <c:tickLblPos val="nextTo"/>
        <c:spPr>
          <a:ln w="9525">
            <a:noFill/>
          </a:ln>
        </c:spPr>
        <c:crossAx val="345967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7591696160744065E-3"/>
          <c:y val="0.66524896589848481"/>
          <c:w val="0.98351747098128195"/>
          <c:h val="0.3199552709711983"/>
        </c:manualLayout>
      </c:layout>
      <c:overlay val="0"/>
      <c:txPr>
        <a:bodyPr/>
        <a:lstStyle/>
        <a:p>
          <a:pPr>
            <a:defRPr sz="15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976210293573936E-2"/>
          <c:y val="2.9668816734142189E-2"/>
          <c:w val="0.93724567326794195"/>
          <c:h val="0.330613168179214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Лист1!$B$41</c:f>
              <c:strCache>
                <c:ptCount val="1"/>
                <c:pt idx="0">
                  <c:v>Доля получателей услуг, удовлетворенных доброжелательностью, вежливостью работников образовательной организации, обеспечивающих первичный контакт и информирование получателя услуги при непосредственном обращении в образовательную организацию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Лист1!$A$42:$A$45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Лист1!$B$42:$B$45</c:f>
              <c:numCache>
                <c:formatCode>General</c:formatCode>
                <c:ptCount val="4"/>
                <c:pt idx="0">
                  <c:v>99.990000000000023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</c:ser>
        <c:ser>
          <c:idx val="1"/>
          <c:order val="1"/>
          <c:tx>
            <c:strRef>
              <c:f>Лист1!$C$41</c:f>
              <c:strCache>
                <c:ptCount val="1"/>
                <c:pt idx="0">
                  <c:v>Доля получателей услуг, удовлетворенных доброжелательностью, вежливостью работников образовательной организации, обеспечивающих непосредственное оказание слуги при обращении в образовательную организацию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Лист1!$A$42:$A$45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Лист1!$C$42:$C$45</c:f>
              <c:numCache>
                <c:formatCode>General</c:formatCode>
                <c:ptCount val="4"/>
                <c:pt idx="0">
                  <c:v>99.990000000000023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</c:ser>
        <c:ser>
          <c:idx val="2"/>
          <c:order val="2"/>
          <c:tx>
            <c:strRef>
              <c:f>Лист1!$D$41</c:f>
              <c:strCache>
                <c:ptCount val="1"/>
                <c:pt idx="0">
                  <c:v>Доля получателей услуг, удовлетворенных доброжелательностью, вежливостью работников образовательной организации при использовании дистанционных форм взаимодействия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Лист1!$A$42:$A$45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Лист1!$D$42:$D$45</c:f>
              <c:numCache>
                <c:formatCode>General</c:formatCode>
                <c:ptCount val="4"/>
                <c:pt idx="0" formatCode="0.00;[Red]0.00">
                  <c:v>99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25"/>
        <c:axId val="74506624"/>
        <c:axId val="74508160"/>
      </c:barChart>
      <c:catAx>
        <c:axId val="7450662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74508160"/>
        <c:crosses val="autoZero"/>
        <c:auto val="1"/>
        <c:lblAlgn val="ctr"/>
        <c:lblOffset val="100"/>
        <c:noMultiLvlLbl val="0"/>
      </c:catAx>
      <c:valAx>
        <c:axId val="74508160"/>
        <c:scaling>
          <c:orientation val="minMax"/>
          <c:max val="100"/>
          <c:min val="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745066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2313057494553376E-3"/>
          <c:y val="0.54528805691242432"/>
          <c:w val="0.98254807846209169"/>
          <c:h val="0.43867839469430181"/>
        </c:manualLayout>
      </c:layout>
      <c:overlay val="0"/>
      <c:txPr>
        <a:bodyPr/>
        <a:lstStyle/>
        <a:p>
          <a:pPr>
            <a:defRPr sz="15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072164024785795E-2"/>
          <c:y val="2.6823889207114211E-2"/>
          <c:w val="0.94028217294852545"/>
          <c:h val="0.342582434254343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Лист1!$B$53</c:f>
              <c:strCache>
                <c:ptCount val="1"/>
                <c:pt idx="0">
                  <c:v>Доля получателей услуг, которые готовых рекомендовать образовательную организацию родственникам и знакомым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Лист1!$A$54:$A$57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Лист1!$B$54:$B$57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</c:ser>
        <c:ser>
          <c:idx val="1"/>
          <c:order val="1"/>
          <c:tx>
            <c:strRef>
              <c:f>Лист1!$C$53</c:f>
              <c:strCache>
                <c:ptCount val="1"/>
                <c:pt idx="0">
                  <c:v>Доля получателей услуг, удовлетворенных организационными условиями предоставления услуг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Лист1!$A$54:$A$57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Лист1!$C$54:$C$57</c:f>
              <c:numCache>
                <c:formatCode>General</c:formatCode>
                <c:ptCount val="4"/>
                <c:pt idx="0">
                  <c:v>100</c:v>
                </c:pt>
                <c:pt idx="1">
                  <c:v>75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</c:ser>
        <c:ser>
          <c:idx val="2"/>
          <c:order val="2"/>
          <c:tx>
            <c:strRef>
              <c:f>Лист1!$D$53</c:f>
              <c:strCache>
                <c:ptCount val="1"/>
                <c:pt idx="0">
                  <c:v>Доля получателей услуг, удовлетворенных в целом условиями оказания услуг в образовательной организации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Лист1!$A$54:$A$57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Лист1!$D$54:$D$57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25"/>
        <c:axId val="57043200"/>
        <c:axId val="57057280"/>
      </c:barChart>
      <c:catAx>
        <c:axId val="5704320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57057280"/>
        <c:crosses val="autoZero"/>
        <c:auto val="1"/>
        <c:lblAlgn val="ctr"/>
        <c:lblOffset val="100"/>
        <c:noMultiLvlLbl val="0"/>
      </c:catAx>
      <c:valAx>
        <c:axId val="57057280"/>
        <c:scaling>
          <c:orientation val="minMax"/>
          <c:max val="100"/>
          <c:min val="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570432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52735965199892E-2"/>
          <c:y val="0.63309996719847439"/>
          <c:w val="0.97501485833100765"/>
          <c:h val="0.33829131706782994"/>
        </c:manualLayout>
      </c:layout>
      <c:overlay val="0"/>
      <c:txPr>
        <a:bodyPr/>
        <a:lstStyle/>
        <a:p>
          <a:pPr>
            <a:defRPr sz="15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Лист1!$A$66:$A$69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Лист1!$B$66:$B$69</c:f>
              <c:numCache>
                <c:formatCode>General</c:formatCode>
                <c:ptCount val="4"/>
                <c:pt idx="0">
                  <c:v>91.02</c:v>
                </c:pt>
                <c:pt idx="1">
                  <c:v>90.9</c:v>
                </c:pt>
                <c:pt idx="2">
                  <c:v>93.48</c:v>
                </c:pt>
                <c:pt idx="3">
                  <c:v>95.58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135424"/>
        <c:axId val="76141312"/>
      </c:barChart>
      <c:catAx>
        <c:axId val="7613542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ru-RU"/>
          </a:p>
        </c:txPr>
        <c:crossAx val="76141312"/>
        <c:crosses val="autoZero"/>
        <c:auto val="1"/>
        <c:lblAlgn val="ctr"/>
        <c:lblOffset val="100"/>
        <c:noMultiLvlLbl val="0"/>
      </c:catAx>
      <c:valAx>
        <c:axId val="76141312"/>
        <c:scaling>
          <c:orientation val="minMax"/>
          <c:max val="100"/>
          <c:min val="0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76135424"/>
        <c:crosses val="autoZero"/>
        <c:crossBetween val="between"/>
      </c:valAx>
    </c:plotArea>
    <c:plotVisOnly val="1"/>
    <c:dispBlanksAs val="gap"/>
    <c:showDLblsOverMax val="0"/>
  </c:chart>
  <c:spPr>
    <a:solidFill>
      <a:schemeClr val="lt1"/>
    </a:solidFill>
    <a:ln w="6350" cap="flat" cmpd="sng" algn="ctr">
      <a:solidFill>
        <a:schemeClr val="accent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014336682456887E-2"/>
          <c:y val="0.21910127613358668"/>
          <c:w val="0.90495566665430893"/>
          <c:h val="0.301231754164067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Лист1!$B$75</c:f>
              <c:strCache>
                <c:ptCount val="1"/>
                <c:pt idx="0">
                  <c:v>Средний балл по ОО Калининградской области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8.1089329793496805E-3"/>
                  <c:y val="6.513806158290107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1089329793496805E-3"/>
                  <c:y val="7.19214959021647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0816997345122621E-3"/>
                  <c:y val="6.852977874253288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0816997345122621E-3"/>
                  <c:y val="7.19214959021647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0544664896748411E-3"/>
                  <c:y val="7.19214959021647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027233244837421E-3"/>
                  <c:y val="6.513806158290104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Лист1!$A$76:$A$81</c:f>
              <c:strCache>
                <c:ptCount val="6"/>
                <c:pt idx="0">
                  <c:v>Открытость  </c:v>
                </c:pt>
                <c:pt idx="1">
                  <c:v>Комфортность </c:v>
                </c:pt>
                <c:pt idx="2">
                  <c:v>Доступность услуг для инвалидов</c:v>
                </c:pt>
                <c:pt idx="3">
                  <c:v>Доброжелательность работников </c:v>
                </c:pt>
                <c:pt idx="4">
                  <c:v>Удовлетворенность </c:v>
                </c:pt>
                <c:pt idx="5">
                  <c:v>Итоговый результат </c:v>
                </c:pt>
              </c:strCache>
            </c:strRef>
          </c:cat>
          <c:val>
            <c:numRef>
              <c:f>Лист1!$B$76:$B$81</c:f>
              <c:numCache>
                <c:formatCode>General</c:formatCode>
                <c:ptCount val="6"/>
                <c:pt idx="0">
                  <c:v>97.02</c:v>
                </c:pt>
                <c:pt idx="1">
                  <c:v>99.669999999999987</c:v>
                </c:pt>
                <c:pt idx="2">
                  <c:v>61.08</c:v>
                </c:pt>
                <c:pt idx="3">
                  <c:v>99.84</c:v>
                </c:pt>
                <c:pt idx="4">
                  <c:v>99.84</c:v>
                </c:pt>
                <c:pt idx="5" formatCode="0.00">
                  <c:v>91.6</c:v>
                </c:pt>
              </c:numCache>
            </c:numRef>
          </c:val>
        </c:ser>
        <c:ser>
          <c:idx val="1"/>
          <c:order val="1"/>
          <c:tx>
            <c:strRef>
              <c:f>Лист1!$C$75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Лист1!$A$76:$A$81</c:f>
              <c:strCache>
                <c:ptCount val="6"/>
                <c:pt idx="0">
                  <c:v>Открытость  </c:v>
                </c:pt>
                <c:pt idx="1">
                  <c:v>Комфортность </c:v>
                </c:pt>
                <c:pt idx="2">
                  <c:v>Доступность услуг для инвалидов</c:v>
                </c:pt>
                <c:pt idx="3">
                  <c:v>Доброжелательность работников </c:v>
                </c:pt>
                <c:pt idx="4">
                  <c:v>Удовлетворенность </c:v>
                </c:pt>
                <c:pt idx="5">
                  <c:v>Итоговый результат </c:v>
                </c:pt>
              </c:strCache>
            </c:strRef>
          </c:cat>
          <c:val>
            <c:numRef>
              <c:f>Лист1!$C$76:$C$81</c:f>
              <c:numCache>
                <c:formatCode>General</c:formatCode>
                <c:ptCount val="6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6379648"/>
        <c:axId val="76381184"/>
      </c:barChart>
      <c:catAx>
        <c:axId val="763796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76381184"/>
        <c:crosses val="autoZero"/>
        <c:auto val="1"/>
        <c:lblAlgn val="ctr"/>
        <c:lblOffset val="100"/>
        <c:noMultiLvlLbl val="0"/>
      </c:catAx>
      <c:valAx>
        <c:axId val="76381184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6379648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3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ru-RU" sz="1800"/>
              <a:t>Рейтинг по результатам независимой оценки качества условий осуществления образовательной деятельности организациями, осуществляющими образовательную деятельность на территории Калининградской области в 2020 году </a:t>
            </a:r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Лист1!$A$85:$A$107</c:f>
              <c:strCache>
                <c:ptCount val="23"/>
                <c:pt idx="0">
                  <c:v>ГО "Город Калининград"</c:v>
                </c:pt>
                <c:pt idx="1">
                  <c:v>Светлогорский ГО</c:v>
                </c:pt>
                <c:pt idx="2">
                  <c:v>Светловский ГО</c:v>
                </c:pt>
                <c:pt idx="3">
                  <c:v>Нестеровский ГО</c:v>
                </c:pt>
                <c:pt idx="4">
                  <c:v>Гвардейский ГО</c:v>
                </c:pt>
                <c:pt idx="5">
                  <c:v>Неманский ГО</c:v>
                </c:pt>
                <c:pt idx="6">
                  <c:v>Багратионовский ГО</c:v>
                </c:pt>
                <c:pt idx="7">
                  <c:v>Краснознаменский ГО</c:v>
                </c:pt>
                <c:pt idx="8">
                  <c:v>Советский ГО</c:v>
                </c:pt>
                <c:pt idx="9">
                  <c:v>Черняховский ГО</c:v>
                </c:pt>
                <c:pt idx="10">
                  <c:v>Ладушкинский ГО</c:v>
                </c:pt>
                <c:pt idx="11">
                  <c:v>Янтарный ГО</c:v>
                </c:pt>
                <c:pt idx="12">
                  <c:v>Славский ГО</c:v>
                </c:pt>
                <c:pt idx="13">
                  <c:v>Правдинский ГО</c:v>
                </c:pt>
                <c:pt idx="14">
                  <c:v>Гусевский ГО</c:v>
                </c:pt>
                <c:pt idx="15">
                  <c:v>Полесский ГО</c:v>
                </c:pt>
                <c:pt idx="16">
                  <c:v>Гурьевский ГО</c:v>
                </c:pt>
                <c:pt idx="17">
                  <c:v>Балтийский ГО</c:v>
                </c:pt>
                <c:pt idx="18">
                  <c:v>Зеленоградский ГО</c:v>
                </c:pt>
                <c:pt idx="19">
                  <c:v>Подведомственные МО КО</c:v>
                </c:pt>
                <c:pt idx="20">
                  <c:v>Пионерский ГО</c:v>
                </c:pt>
                <c:pt idx="21">
                  <c:v>Мамоновский ГО</c:v>
                </c:pt>
                <c:pt idx="22">
                  <c:v>Озерский ГО</c:v>
                </c:pt>
              </c:strCache>
            </c:strRef>
          </c:cat>
          <c:val>
            <c:numRef>
              <c:f>Лист1!$B$85:$B$107</c:f>
              <c:numCache>
                <c:formatCode>0.00</c:formatCode>
                <c:ptCount val="23"/>
                <c:pt idx="0">
                  <c:v>89.02</c:v>
                </c:pt>
                <c:pt idx="1">
                  <c:v>90.08</c:v>
                </c:pt>
                <c:pt idx="2">
                  <c:v>90.66</c:v>
                </c:pt>
                <c:pt idx="3">
                  <c:v>91.03</c:v>
                </c:pt>
                <c:pt idx="4">
                  <c:v>91.39</c:v>
                </c:pt>
                <c:pt idx="5">
                  <c:v>91.42</c:v>
                </c:pt>
                <c:pt idx="6">
                  <c:v>91.669999999999987</c:v>
                </c:pt>
                <c:pt idx="7">
                  <c:v>91.8</c:v>
                </c:pt>
                <c:pt idx="8">
                  <c:v>91.86</c:v>
                </c:pt>
                <c:pt idx="9">
                  <c:v>91.86</c:v>
                </c:pt>
                <c:pt idx="10">
                  <c:v>91.95</c:v>
                </c:pt>
                <c:pt idx="11">
                  <c:v>92</c:v>
                </c:pt>
                <c:pt idx="12">
                  <c:v>92.07</c:v>
                </c:pt>
                <c:pt idx="13">
                  <c:v>92.11</c:v>
                </c:pt>
                <c:pt idx="14">
                  <c:v>92.27</c:v>
                </c:pt>
                <c:pt idx="15">
                  <c:v>92.32</c:v>
                </c:pt>
                <c:pt idx="16">
                  <c:v>92.940000000000012</c:v>
                </c:pt>
                <c:pt idx="17">
                  <c:v>93.01</c:v>
                </c:pt>
                <c:pt idx="18">
                  <c:v>93.07</c:v>
                </c:pt>
                <c:pt idx="19">
                  <c:v>94.36999999999999</c:v>
                </c:pt>
                <c:pt idx="20">
                  <c:v>94.8</c:v>
                </c:pt>
                <c:pt idx="21">
                  <c:v>95.04</c:v>
                </c:pt>
                <c:pt idx="22">
                  <c:v>96.8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4987392"/>
        <c:axId val="74988928"/>
      </c:barChart>
      <c:catAx>
        <c:axId val="7498739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ru-RU"/>
          </a:p>
        </c:txPr>
        <c:crossAx val="74988928"/>
        <c:crosses val="autoZero"/>
        <c:auto val="1"/>
        <c:lblAlgn val="ctr"/>
        <c:lblOffset val="100"/>
        <c:noMultiLvlLbl val="0"/>
      </c:catAx>
      <c:valAx>
        <c:axId val="74988928"/>
        <c:scaling>
          <c:orientation val="minMax"/>
          <c:max val="100"/>
          <c:min val="0"/>
        </c:scaling>
        <c:delete val="0"/>
        <c:axPos val="b"/>
        <c:majorGridlines/>
        <c:numFmt formatCode="0.00" sourceLinked="1"/>
        <c:majorTickMark val="out"/>
        <c:minorTickMark val="none"/>
        <c:tickLblPos val="nextTo"/>
        <c:crossAx val="749873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Лист1!$A$112:$A$115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Лист1!$B$112:$B$115</c:f>
              <c:numCache>
                <c:formatCode>General</c:formatCode>
                <c:ptCount val="4"/>
                <c:pt idx="0">
                  <c:v>96.35</c:v>
                </c:pt>
                <c:pt idx="1">
                  <c:v>100</c:v>
                </c:pt>
                <c:pt idx="2">
                  <c:v>99.76</c:v>
                </c:pt>
                <c:pt idx="3">
                  <c:v>99.51</c:v>
                </c:pt>
              </c:numCache>
            </c:numRef>
          </c:val>
        </c:ser>
        <c:ser>
          <c:idx val="1"/>
          <c:order val="1"/>
          <c:invertIfNegative val="0"/>
          <c:cat>
            <c:strRef>
              <c:f>Лист1!$A$112:$A$115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Лист1!$B$116:$B$117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870784"/>
        <c:axId val="78880768"/>
      </c:barChart>
      <c:lineChart>
        <c:grouping val="standard"/>
        <c:varyColors val="0"/>
        <c:ser>
          <c:idx val="2"/>
          <c:order val="2"/>
          <c:spPr>
            <a:ln>
              <a:solidFill>
                <a:srgbClr val="C00000"/>
              </a:solidFill>
              <a:prstDash val="dash"/>
            </a:ln>
          </c:spPr>
          <c:marker>
            <c:symbol val="none"/>
          </c:marker>
          <c:dLbls>
            <c:dLbl>
              <c:idx val="0"/>
              <c:delete val="1"/>
            </c:dLbl>
            <c:dLbl>
              <c:idx val="1"/>
              <c:layout>
                <c:manualLayout>
                  <c:x val="-1.3182794504314338E-2"/>
                  <c:y val="6.1009682051788479E-2"/>
                </c:manualLayout>
              </c:layout>
              <c:spPr/>
              <c:txPr>
                <a:bodyPr/>
                <a:lstStyle/>
                <a:p>
                  <a:pPr>
                    <a:defRPr sz="1100" b="1"/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Лист1!$A$112:$A$115</c:f>
              <c:strCache>
                <c:ptCount val="4"/>
                <c:pt idx="0">
                  <c:v>Организации дополнительного образования</c:v>
                </c:pt>
                <c:pt idx="1">
                  <c:v>Дошкольные образовательные организации</c:v>
                </c:pt>
                <c:pt idx="2">
                  <c:v>Общеобразовательные организации </c:v>
                </c:pt>
                <c:pt idx="3">
                  <c:v>Организации среднего профессионального образования</c:v>
                </c:pt>
              </c:strCache>
            </c:strRef>
          </c:cat>
          <c:val>
            <c:numRef>
              <c:f>Лист1!$C$116:$C$117</c:f>
              <c:numCache>
                <c:formatCode>General</c:formatCode>
                <c:ptCount val="2"/>
                <c:pt idx="0">
                  <c:v>97.02</c:v>
                </c:pt>
                <c:pt idx="1">
                  <c:v>97.02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8883840"/>
        <c:axId val="78882304"/>
      </c:lineChart>
      <c:catAx>
        <c:axId val="78870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78880768"/>
        <c:crosses val="autoZero"/>
        <c:auto val="1"/>
        <c:lblAlgn val="ctr"/>
        <c:lblOffset val="100"/>
        <c:noMultiLvlLbl val="0"/>
      </c:catAx>
      <c:valAx>
        <c:axId val="78880768"/>
        <c:scaling>
          <c:orientation val="minMax"/>
          <c:max val="100"/>
          <c:min val="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8870784"/>
        <c:crosses val="autoZero"/>
        <c:crossBetween val="between"/>
      </c:valAx>
      <c:valAx>
        <c:axId val="7888230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78883840"/>
        <c:crosses val="autoZero"/>
        <c:crossBetween val="midCat"/>
      </c:valAx>
      <c:dateAx>
        <c:axId val="78883840"/>
        <c:scaling>
          <c:orientation val="minMax"/>
        </c:scaling>
        <c:delete val="0"/>
        <c:axPos val="t"/>
        <c:majorTickMark val="out"/>
        <c:minorTickMark val="none"/>
        <c:tickLblPos val="none"/>
        <c:spPr>
          <a:ln>
            <a:prstDash val="dash"/>
          </a:ln>
        </c:spPr>
        <c:crossAx val="78882304"/>
        <c:crosses val="max"/>
        <c:auto val="0"/>
        <c:lblOffset val="100"/>
        <c:baseTimeUnit val="days"/>
      </c:date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E1BDED-E4CD-4A37-A284-122E41D2088B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5A843A-7C6A-44C1-946F-DC65C05EE7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03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Всего в независимой оценке приняли участие 126 образовательных организаций,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из них 101 – организация дополнительного образования, 11 – школ (2 + 9 ОО, подведомственных МО КО), 10 – организации среднего профессионального образования, подведомственных МО КО и 4 организации дошкольного образования. Не участвовали в НОКО: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</a:t>
            </a:r>
            <a:r>
              <a:rPr lang="ru-RU" dirty="0" smtClean="0"/>
              <a:t>муниципальное автономное дошкольное образовательное учреждение города Калининграда детский сад № 42 – реорганизован путём присоединения к муниципальному автономному  дошкольному образовательному учреждению города Калининграда центру развития ребенка - детскому саду № 87;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2. государственное бюджетное учреждение Калининградской области «Спортивная школа олимпийского резерва по спортивным единоборствам имени олимпийских чемпионов Анатолия и Сергея Белоглазовых» -  прекращение</a:t>
            </a:r>
            <a:r>
              <a:rPr lang="ru-RU" baseline="0" dirty="0" smtClean="0"/>
              <a:t> действия лицензии на осуществление образовательной деятельности.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A843A-7C6A-44C1-946F-DC65C05EE7D7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соответствии с разработанной методикой максимальный результат набранных баллов по 5 критерию составляет 100 баллов. </a:t>
            </a:r>
            <a:r>
              <a:rPr lang="ru-RU" sz="120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Согласно результатам проведенного исследования можно констатировать высокую степень удовлетворённости условиями оказания услуг, так как в целом по всем ОО Калининградской</a:t>
            </a:r>
            <a:r>
              <a:rPr lang="ru-RU" sz="120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области</a:t>
            </a:r>
            <a:r>
              <a:rPr lang="ru-RU" sz="120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среднее количество баллов составило 99,84 из 100 возможных.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Респонденты</a:t>
            </a:r>
            <a:r>
              <a:rPr lang="ru-RU" sz="120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всех образовательных организаций Калининградской области довольны не только организационными условиями предоставления услуг и условиями оказания услуг в ОО, но и готовы рекомендовать ОО родственникам и знакомым.</a:t>
            </a:r>
            <a:endParaRPr lang="ru-RU" sz="120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A843A-7C6A-44C1-946F-DC65C05EE7D7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 итогам НОКО в 2020 году</a:t>
            </a:r>
            <a:r>
              <a:rPr lang="ru-RU" baseline="0" dirty="0" smtClean="0"/>
              <a:t> наиболее высокий балл показывают СПО – 95,58 баллов из 100 возможных. Общеобразовательные организации получили балл немного ниже – 93,48 из 100 возможных. Дошкольные образовательные организации набрали 90,9 баллов из 100 возможных, организации дополнительного образования получили 91,02 балла. </a:t>
            </a:r>
          </a:p>
          <a:p>
            <a:r>
              <a:rPr lang="ru-RU" baseline="0" dirty="0" smtClean="0"/>
              <a:t>По средним результатам относительно типов образовательных организаций Калининградская область вошла в темно-зеленую зону. Общий балл образовательных организаций Калининградской области, относительно которых проводилась НОКО в 2020 году, составил 91,60 балла из 100.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A843A-7C6A-44C1-946F-DC65C05EE7D7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Был также сформирован рейтинг муниципальных образований по результатам НОКО в 2020 году. Все</a:t>
            </a:r>
            <a:r>
              <a:rPr lang="ru-RU" baseline="0" dirty="0" smtClean="0"/>
              <a:t> муниципальные образования Калининградской области  по среднему баллу, полученному при оценке образовательных организаций, попали в темно-зеленую зону.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A843A-7C6A-44C1-946F-DC65C05EE7D7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На данном слайде представлены </a:t>
            </a:r>
            <a:r>
              <a:rPr lang="ru-RU" dirty="0" err="1" smtClean="0"/>
              <a:t>рэнкинги</a:t>
            </a:r>
            <a:r>
              <a:rPr lang="ru-RU" baseline="0" dirty="0" smtClean="0"/>
              <a:t> по видам образовательных организаций. Зеленым цветом выделены те ОО, которые превысили свои результаты по сравнению со средним баллом по Калининградской области. На слайде – результаты по 1 и 2 критериям.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A843A-7C6A-44C1-946F-DC65C05EE7D7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3759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Результаты по 3, 4 и 5 критериям. Как видно из представленных диаграмм,</a:t>
            </a:r>
            <a:r>
              <a:rPr lang="ru-RU" baseline="0" dirty="0" smtClean="0"/>
              <a:t> низкие баллы отмечаются по критерию 3 «Доступность услуг для инвалидов». Это связано в первую очередь с тем, что в большинстве образовательных организаций Калининградской области отсутствует данная категория респондентов.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A843A-7C6A-44C1-946F-DC65C05EE7D7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9682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Сформированы </a:t>
            </a:r>
            <a:r>
              <a:rPr lang="ru-RU" dirty="0" err="1" smtClean="0"/>
              <a:t>рэнкинги</a:t>
            </a:r>
            <a:r>
              <a:rPr lang="ru-RU" dirty="0" smtClean="0"/>
              <a:t> МО отдельно по показателям. </a:t>
            </a:r>
            <a:r>
              <a:rPr lang="ru-RU" baseline="0" dirty="0" smtClean="0"/>
              <a:t>Зеленым цветом выделены те МО, ОО которых в среднем превысили свои результаты по сравнению со средним баллом по Калининградской области.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A843A-7C6A-44C1-946F-DC65C05EE7D7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30168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A843A-7C6A-44C1-946F-DC65C05EE7D7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154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A843A-7C6A-44C1-946F-DC65C05EE7D7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Деятельность ОО оценивалась по пяти критериям, определенным на федеральном уровне,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которые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являются обязательными при проведении НОКО в 2020 году.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0EF068-F974-49A3-9895-C20F94235E19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Каждый критерий включает</a:t>
            </a:r>
            <a:r>
              <a:rPr lang="ru-RU" baseline="0" dirty="0" smtClean="0"/>
              <a:t> в</a:t>
            </a:r>
            <a:r>
              <a:rPr lang="ru-RU" dirty="0" smtClean="0"/>
              <a:t> себя показатели, представляющие собой параметры деятельности образовательной организации, которые оценивались в баллах в соответствии</a:t>
            </a:r>
            <a:r>
              <a:rPr lang="ru-RU" baseline="0" dirty="0" smtClean="0"/>
              <a:t> с представленными шкалами.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0EF068-F974-49A3-9895-C20F94235E19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A843A-7C6A-44C1-946F-DC65C05EE7D7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Согласно методическим рекомендациям Министерства образования и науки Российской Федерации максимальное значение для каждого показателя составляет 100 баллов, таким образом, в соответствии с количеством показателей по каждому критерию определено максимально допустимое значение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A843A-7C6A-44C1-946F-DC65C05EE7D7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 критерий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включает 3 показателя: по 1 показателю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оценивалось соответствие информации о деятельности ОО,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размещенной на общедоступных информационных ресурсах,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ее содержанию и порядку (форме), установленным законодательными и иными нормативными правовыми актами Российской Федерации: - на информационных стендах в помещении организации; - на официальном сайте организации в информационно-телекоммуникационной сети «Интернет». </a:t>
            </a:r>
          </a:p>
          <a:p>
            <a:r>
              <a:rPr lang="ru-RU" sz="120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Объектом исследования по 2 показателю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стала деятельность организации (ее должностных лиц) по взаимодействию с потребителями услуги (родителями обучающихся), обращающимися за получением услуги по телефону, электронной почте, с помощью различных электронных сервисов.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 показатель оценивал удовлетворенность получателей услуг открытостью,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полнотой и доступностью информации о деятельности ОО.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Результаты НОКО в 2020 году показали, что большинство ОО на достаточно высоком уровне предоставляют необходимую информацию на сайтах и информационных стендах, уделяют должное внимание доступному взаимодействию с получателем услуг. Как следствие, 99,6% получателей услуг удовлетворены открытостью, полнотой и доступностью информации о деятельности ОО.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A843A-7C6A-44C1-946F-DC65C05EE7D7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Для оценки по 2 критерию, связанному с комфортностью условий предоставления</a:t>
            </a:r>
            <a:r>
              <a:rPr lang="ru-RU" sz="120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услуг</a:t>
            </a:r>
            <a:r>
              <a:rPr lang="ru-RU" sz="120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экспертами применен метод анкетирования получателей услуг. Проведенная оценка по данному критерию свидетельствует о том, что в образовательных</a:t>
            </a:r>
            <a:r>
              <a:rPr lang="ru-RU" sz="120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организациях Калининградской области комфортность условий предоставления услуг очень высокая</a:t>
            </a:r>
            <a:r>
              <a:rPr lang="ru-RU" sz="120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ru-RU" sz="120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Высокие показатели комфортности предоставления услуг приводят к тому, что 99,99% получателей услуг удовлетворены комфортностью предоставления услуг ОО.</a:t>
            </a:r>
            <a:endParaRPr lang="ru-RU" sz="120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A843A-7C6A-44C1-946F-DC65C05EE7D7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 критерий включает</a:t>
            </a:r>
            <a:r>
              <a:rPr lang="ru-RU" sz="120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три показателя: по 1 показателю оценивалось оборудование помещений ОО и прилегающей к ней территории с учетом доступности услуг для инвалидов; по 2 показателю оценивалось обеспечение в образовательной организации условий доступности, позволяющих инвалидам получать услуги наравне с другими; по 3 показателю оценивалась удовлетворенность доступностью услуг для инвалидов</a:t>
            </a:r>
            <a:r>
              <a:rPr lang="ru-RU" sz="120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Для этого была разработана анкета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только для родителей и обучающихся, имеющих установленную группу инвалидности. В связи с тем, что во многих образовательных организациях Калининградской области нет детей инвалидов, результаты по 3 критерию оказались низкими.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результате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полученных данных наиболее низкие баллы отмечаются по показателю «Оборудование помещений образовательной организации и прилегающей к ней территории с учетом доступности для инвалидов». Главные дефициты, выявленные в результате НОКО: - отсутствие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выделенных стоянок для автотранспортных средств инвалидов,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- отсутствие специализированной мебели, - отсутствие специализированного оборудования для учебной деятельности.</a:t>
            </a:r>
          </a:p>
          <a:p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 показателю 2 «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Обеспечение в организации социальной сферы условий доступности, позволяющих инвалидам получать услуги наравне с другими» средний балл составил 58 баллов.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Несмотря на дефициты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оборудовании помещений ОО и прилегающей к ней территории с учетом доступности для инвалидов, сами респонденты-инвалиды высоко оценили свою степень удовлетворенности доступностью услуг для инвалидов.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A843A-7C6A-44C1-946F-DC65C05EE7D7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соответствии с разработанной методикой максимальный результат набранных баллов по 4 критерию составляет 100 баллов. </a:t>
            </a:r>
            <a:r>
              <a:rPr lang="ru-RU" sz="120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Согласно результатам проведенного исследования можно констатировать высокую степень доброжелательности, вежливости и компетентности работников, так как в целом по всем ОО Калининградской</a:t>
            </a:r>
            <a:r>
              <a:rPr lang="ru-RU" sz="120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области</a:t>
            </a:r>
            <a:r>
              <a:rPr lang="ru-RU" sz="120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среднее количество баллов составило 99,84 из 100 возможных.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Респонденты</a:t>
            </a:r>
            <a:r>
              <a:rPr lang="ru-RU" sz="120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высоко оценили доброжелательность, вежливость работников ОО, обеспечивающих не только первичный контакт и непосредственное оказание услуги, но и </a:t>
            </a:r>
            <a:r>
              <a:rPr lang="ru-RU" sz="120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 использовании дистанционных форм</a:t>
            </a:r>
            <a:r>
              <a:rPr lang="ru-RU" sz="120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взаимодействия.</a:t>
            </a:r>
            <a:endParaRPr lang="ru-RU" sz="120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A843A-7C6A-44C1-946F-DC65C05EE7D7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bus.gov.ru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857232"/>
            <a:ext cx="7815290" cy="3429023"/>
          </a:xfrm>
        </p:spPr>
        <p:txBody>
          <a:bodyPr>
            <a:normAutofit/>
          </a:bodyPr>
          <a:lstStyle/>
          <a:p>
            <a:r>
              <a:rPr lang="ru-RU" sz="2700" b="1" dirty="0" smtClean="0">
                <a:solidFill>
                  <a:srgbClr val="002060"/>
                </a:solidFill>
              </a:rPr>
              <a:t>Результаты независимой оценки качества условий осуществления образовательной деятельности организациями, осуществляющими образовательную деятельность на территории</a:t>
            </a:r>
            <a:br>
              <a:rPr lang="ru-RU" sz="2700" b="1" dirty="0" smtClean="0">
                <a:solidFill>
                  <a:srgbClr val="002060"/>
                </a:solidFill>
              </a:rPr>
            </a:br>
            <a:r>
              <a:rPr lang="ru-RU" sz="2700" b="1" dirty="0" smtClean="0">
                <a:solidFill>
                  <a:srgbClr val="002060"/>
                </a:solidFill>
              </a:rPr>
              <a:t>Калининградской области </a:t>
            </a:r>
            <a:br>
              <a:rPr lang="ru-RU" sz="2700" b="1" dirty="0" smtClean="0">
                <a:solidFill>
                  <a:srgbClr val="002060"/>
                </a:solidFill>
              </a:rPr>
            </a:br>
            <a:r>
              <a:rPr lang="ru-RU" sz="2700" b="1" dirty="0" smtClean="0">
                <a:solidFill>
                  <a:srgbClr val="002060"/>
                </a:solidFill>
              </a:rPr>
              <a:t>в 2020 году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11960" y="4365104"/>
            <a:ext cx="4752528" cy="1738452"/>
          </a:xfrm>
        </p:spPr>
        <p:txBody>
          <a:bodyPr>
            <a:normAutofit lnSpcReduction="10000"/>
          </a:bodyPr>
          <a:lstStyle/>
          <a:p>
            <a:r>
              <a:rPr lang="ru-RU" sz="3000" b="1" dirty="0" smtClean="0">
                <a:solidFill>
                  <a:schemeClr val="tx1"/>
                </a:solidFill>
              </a:rPr>
              <a:t>Оператор – Общество с ограниченной ответственностью «</a:t>
            </a:r>
            <a:r>
              <a:rPr lang="ru-RU" sz="3000" b="1" dirty="0" err="1" smtClean="0">
                <a:solidFill>
                  <a:schemeClr val="tx1"/>
                </a:solidFill>
              </a:rPr>
              <a:t>Марагда</a:t>
            </a:r>
            <a:r>
              <a:rPr lang="ru-RU" sz="3000" b="1" dirty="0" smtClean="0">
                <a:solidFill>
                  <a:schemeClr val="tx1"/>
                </a:solidFill>
              </a:rPr>
              <a:t>»</a:t>
            </a:r>
            <a:endParaRPr lang="ru-RU" sz="3000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5445224"/>
            <a:ext cx="42484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КОНТРАКТ </a:t>
            </a:r>
            <a:br>
              <a:rPr lang="ru-RU" sz="2400" b="1" dirty="0" smtClean="0"/>
            </a:br>
            <a:r>
              <a:rPr lang="ru-RU" sz="2400" b="1" dirty="0" smtClean="0"/>
              <a:t>№ 0335200014920002156/2020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44824"/>
          </a:xfrm>
        </p:spPr>
        <p:txBody>
          <a:bodyPr>
            <a:normAutofit fontScale="90000"/>
          </a:bodyPr>
          <a:lstStyle/>
          <a:p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  <a:t>Сравнительные результаты ОО отдельно по показателям</a:t>
            </a: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> </a:t>
            </a:r>
            <a:r>
              <a:rPr lang="ru-RU" sz="2700" b="1" dirty="0" smtClean="0">
                <a:solidFill>
                  <a:srgbClr val="C00000"/>
                </a:solidFill>
              </a:rPr>
              <a:t>критерия 3 </a:t>
            </a:r>
            <a:r>
              <a:rPr lang="ru-RU" sz="2700" b="1" dirty="0" smtClean="0">
                <a:solidFill>
                  <a:schemeClr val="tx2">
                    <a:lumMod val="75000"/>
                  </a:schemeClr>
                </a:solidFill>
              </a:rPr>
              <a:t>«Доступность услуг для инвалидов»</a:t>
            </a:r>
            <a:r>
              <a:rPr lang="ru-RU" sz="2700" b="1" dirty="0" smtClean="0"/>
              <a:t>  </a:t>
            </a:r>
            <a:br>
              <a:rPr lang="ru-RU" sz="2700" b="1" dirty="0" smtClean="0"/>
            </a:b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  <a:t> (макс.  балл по критерию – 100) </a:t>
            </a:r>
            <a:b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323528" y="1519237"/>
          <a:ext cx="8568952" cy="51501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72816"/>
          </a:xfrm>
        </p:spPr>
        <p:txBody>
          <a:bodyPr>
            <a:normAutofit fontScale="90000"/>
          </a:bodyPr>
          <a:lstStyle/>
          <a:p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  <a:t>Сравнительные результаты ОО по показателям </a:t>
            </a: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> </a:t>
            </a:r>
            <a:r>
              <a:rPr lang="ru-RU" sz="2700" b="1" dirty="0" smtClean="0">
                <a:solidFill>
                  <a:srgbClr val="C00000"/>
                </a:solidFill>
              </a:rPr>
              <a:t>критерия 4 </a:t>
            </a:r>
            <a:r>
              <a:rPr lang="ru-RU" sz="2700" b="1" dirty="0" smtClean="0">
                <a:solidFill>
                  <a:schemeClr val="tx2">
                    <a:lumMod val="75000"/>
                  </a:schemeClr>
                </a:solidFill>
              </a:rPr>
              <a:t>«Компетентность,  доброжелательность и вежливость  работников образовательной организации» </a:t>
            </a: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b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  <a:t> (макс.  балл по критерию – 100)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179512" y="1844824"/>
          <a:ext cx="8784976" cy="5013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 fontScale="90000"/>
          </a:bodyPr>
          <a:lstStyle/>
          <a:p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700" b="1" dirty="0" smtClean="0">
                <a:solidFill>
                  <a:schemeClr val="tx2">
                    <a:lumMod val="75000"/>
                  </a:schemeClr>
                </a:solidFill>
              </a:rPr>
              <a:t>Сравнительные результаты ОО отдельно по показателям</a:t>
            </a: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> </a:t>
            </a:r>
            <a:r>
              <a:rPr lang="ru-RU" sz="2700" b="1" dirty="0" smtClean="0">
                <a:solidFill>
                  <a:srgbClr val="C00000"/>
                </a:solidFill>
              </a:rPr>
              <a:t>критерия 5 </a:t>
            </a:r>
            <a:r>
              <a:rPr lang="ru-RU" sz="2700" b="1" dirty="0" smtClean="0">
                <a:solidFill>
                  <a:schemeClr val="tx2">
                    <a:lumMod val="75000"/>
                  </a:schemeClr>
                </a:solidFill>
              </a:rPr>
              <a:t>«Удовлетворённость условиями оказания услуг» (макс.  балл по критерию – 100)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79512" y="1628799"/>
          <a:ext cx="8856984" cy="4896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1B1BD64-E0EA-4670-8B09-F7D69AD2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222504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Шкалирование, применяемое для формирования рейтинга образовательных организаций в рамках </a:t>
            </a:r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НОКУООД ОО на сайте </a:t>
            </a:r>
            <a:r>
              <a:rPr lang="en-US" sz="3600" b="1" dirty="0" smtClean="0">
                <a:solidFill>
                  <a:schemeClr val="bg1"/>
                </a:solidFill>
                <a:hlinkClick r:id="rId2"/>
              </a:rPr>
              <a:t>bus.gov.ru</a:t>
            </a:r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FF2CF2AC-168B-4C0F-BE53-82E9BC8B9E07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611560" y="2776325"/>
          <a:ext cx="8102228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xmlns="" val="161718548"/>
                    </a:ext>
                  </a:extLst>
                </a:gridCol>
                <a:gridCol w="3774852">
                  <a:extLst>
                    <a:ext uri="{9D8B030D-6E8A-4147-A177-3AD203B41FA5}">
                      <a16:colId xmlns:a16="http://schemas.microsoft.com/office/drawing/2014/main" xmlns="" val="159045746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19988950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dirty="0"/>
                        <a:t>Шкала баллов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Характеристика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Цвет </a:t>
                      </a:r>
                      <a:r>
                        <a:rPr lang="ru-RU" sz="2800" dirty="0"/>
                        <a:t>зоны на </a:t>
                      </a:r>
                      <a:r>
                        <a:rPr lang="ru-RU" sz="2800" dirty="0" smtClean="0"/>
                        <a:t>сайте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hlinkClick r:id="rId2"/>
                        </a:rPr>
                        <a:t>bus.gov.ru</a:t>
                      </a:r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59647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0-19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Неудовлетворительно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800" dirty="0" smtClean="0">
                          <a:latin typeface="Times New Roman"/>
                          <a:ea typeface="Calibri"/>
                          <a:cs typeface="Times New Roman"/>
                        </a:rPr>
                        <a:t>от</a:t>
                      </a:r>
                      <a:r>
                        <a:rPr lang="ru-RU" sz="2400" kern="8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19% </a:t>
                      </a:r>
                      <a:r>
                        <a:rPr lang="ru-RU" sz="2400" kern="800" dirty="0" smtClean="0">
                          <a:latin typeface="Times New Roman"/>
                          <a:ea typeface="Calibri"/>
                          <a:cs typeface="Times New Roman"/>
                        </a:rPr>
                        <a:t>и ниже</a:t>
                      </a:r>
                      <a:endParaRPr lang="ru-RU" sz="2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18940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20-39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/>
                        <a:t>Ниже среднего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800" dirty="0" smtClean="0">
                          <a:latin typeface="Times New Roman"/>
                          <a:ea typeface="Calibri"/>
                          <a:cs typeface="Times New Roman"/>
                        </a:rPr>
                        <a:t>от З9% до 20%</a:t>
                      </a:r>
                      <a:endParaRPr lang="ru-RU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99205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40-60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удовлетворительно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800" dirty="0" smtClean="0">
                          <a:latin typeface="Times New Roman"/>
                          <a:ea typeface="Calibri"/>
                          <a:cs typeface="Times New Roman"/>
                        </a:rPr>
                        <a:t>от 40% до 60% </a:t>
                      </a:r>
                      <a:endParaRPr lang="ru-RU" sz="24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41353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61-80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хорошо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800" dirty="0" smtClean="0">
                          <a:latin typeface="Times New Roman"/>
                          <a:ea typeface="Calibri"/>
                          <a:cs typeface="Times New Roman"/>
                        </a:rPr>
                        <a:t>от 61% до 80%</a:t>
                      </a:r>
                      <a:endParaRPr lang="ru-RU" sz="2400" dirty="0"/>
                    </a:p>
                  </a:txBody>
                  <a:tcPr>
                    <a:solidFill>
                      <a:srgbClr val="25FF8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99162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81-100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отлично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800" dirty="0" smtClean="0">
                          <a:latin typeface="Times New Roman"/>
                          <a:ea typeface="Calibri"/>
                          <a:cs typeface="Times New Roman"/>
                        </a:rPr>
                        <a:t>от 81% и выше</a:t>
                      </a:r>
                      <a:endParaRPr lang="ru-RU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22932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972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Результаты НОКО по Калининградской области в 2020 году</a:t>
            </a: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107504" y="5013176"/>
            <a:ext cx="8856984" cy="16561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По результатам</a:t>
            </a:r>
            <a:r>
              <a:rPr kumimoji="0" lang="ru-RU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НОКУООДО ООД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125 образовательных организаций набрали от 81 до 100 баллов (тёмно-зелёная зона)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1 образовательная организация</a:t>
            </a:r>
            <a:r>
              <a:rPr kumimoji="0" lang="ru-RU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набрала 78,53 балла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(светло-зелёная зона)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251520" y="1196752"/>
          <a:ext cx="2592288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2771800" y="1124744"/>
          <a:ext cx="6264696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179512" y="0"/>
          <a:ext cx="8784976" cy="6597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</p:spPr>
        <p:txBody>
          <a:bodyPr>
            <a:noAutofit/>
          </a:bodyPr>
          <a:lstStyle/>
          <a:p>
            <a:r>
              <a:rPr lang="ru-RU" sz="2400" dirty="0" smtClean="0"/>
              <a:t>Результаты НОКО по критериям </a:t>
            </a:r>
            <a:br>
              <a:rPr lang="ru-RU" sz="2400" dirty="0" smtClean="0"/>
            </a:br>
            <a:r>
              <a:rPr lang="ru-RU" sz="2400" dirty="0" smtClean="0"/>
              <a:t>(отдельно по видам образовательных организаций в сравнении со средними результатами по региону)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0612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b="1" dirty="0" smtClean="0">
                <a:solidFill>
                  <a:srgbClr val="C00000"/>
                </a:solidFill>
              </a:rPr>
              <a:t>Критерий  1</a:t>
            </a:r>
            <a:r>
              <a:rPr lang="ru-RU" sz="1600" b="1" dirty="0" smtClean="0"/>
              <a:t>  «</a:t>
            </a:r>
            <a:r>
              <a:rPr lang="ru-RU" sz="1600" b="1" dirty="0"/>
              <a:t>Открытость и доступность информации </a:t>
            </a:r>
            <a:r>
              <a:rPr lang="ru-RU" sz="1600" b="1" dirty="0" smtClean="0"/>
              <a:t>об </a:t>
            </a:r>
            <a:r>
              <a:rPr lang="ru-RU" sz="1600" b="1" dirty="0"/>
              <a:t>ОО</a:t>
            </a:r>
            <a:r>
              <a:rPr lang="ru-RU" sz="1600" b="1" dirty="0" smtClean="0"/>
              <a:t>»</a:t>
            </a:r>
          </a:p>
          <a:p>
            <a:pPr marL="0" indent="0" algn="r">
              <a:buNone/>
            </a:pPr>
            <a:endParaRPr lang="ru-RU" sz="1800" b="1" dirty="0"/>
          </a:p>
          <a:p>
            <a:pPr marL="0" indent="0" algn="r">
              <a:buNone/>
            </a:pPr>
            <a:endParaRPr lang="ru-RU" sz="1800" b="1" dirty="0" smtClean="0"/>
          </a:p>
          <a:p>
            <a:pPr marL="0" indent="0" algn="r">
              <a:buNone/>
            </a:pPr>
            <a:endParaRPr lang="ru-RU" sz="1800" b="1" dirty="0"/>
          </a:p>
          <a:p>
            <a:pPr marL="0" indent="0" algn="r">
              <a:buNone/>
            </a:pPr>
            <a:endParaRPr lang="ru-RU" sz="1800" b="1" dirty="0"/>
          </a:p>
          <a:p>
            <a:pPr marL="0" indent="0" algn="r">
              <a:buNone/>
            </a:pPr>
            <a:endParaRPr lang="ru-RU" sz="1800" b="1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ru-RU" sz="1600" b="1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ru-RU" sz="16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1600" b="1" dirty="0" smtClean="0">
                <a:solidFill>
                  <a:srgbClr val="C00000"/>
                </a:solidFill>
              </a:rPr>
              <a:t>Критерий  2</a:t>
            </a:r>
            <a:r>
              <a:rPr lang="ru-RU" sz="1600" b="1" dirty="0" smtClean="0"/>
              <a:t>  «</a:t>
            </a:r>
            <a:r>
              <a:rPr lang="ru-RU" sz="1600" b="1" dirty="0"/>
              <a:t>Комфортность условий </a:t>
            </a:r>
            <a:r>
              <a:rPr lang="ru-RU" sz="1600" b="1" dirty="0" smtClean="0"/>
              <a:t>предоставления услуг» </a:t>
            </a:r>
            <a:endParaRPr lang="ru-RU" sz="1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427984" y="3429000"/>
            <a:ext cx="45932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</a:rPr>
              <a:t>----- </a:t>
            </a:r>
            <a:r>
              <a:rPr lang="ru-RU" sz="1400" b="1" dirty="0" smtClean="0">
                <a:solidFill>
                  <a:srgbClr val="C00000"/>
                </a:solidFill>
              </a:rPr>
              <a:t>  средний балл по Калининградской области – 97,02</a:t>
            </a:r>
            <a:endParaRPr lang="ru-RU" sz="1400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99992" y="6237312"/>
            <a:ext cx="45179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</a:rPr>
              <a:t>----- </a:t>
            </a:r>
            <a:r>
              <a:rPr lang="ru-RU" sz="1400" b="1" dirty="0" smtClean="0">
                <a:solidFill>
                  <a:srgbClr val="C00000"/>
                </a:solidFill>
              </a:rPr>
              <a:t>  средний балл по Калининградской области -99,67</a:t>
            </a:r>
            <a:endParaRPr lang="ru-RU" sz="1400" b="1" dirty="0">
              <a:solidFill>
                <a:srgbClr val="C00000"/>
              </a:solidFill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556792"/>
          <a:ext cx="8640960" cy="1944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/>
          <p:nvPr/>
        </p:nvGraphicFramePr>
        <p:xfrm>
          <a:off x="323528" y="4221088"/>
          <a:ext cx="8640960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0944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964488" cy="61413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b="1" dirty="0" smtClean="0">
                <a:solidFill>
                  <a:srgbClr val="C00000"/>
                </a:solidFill>
              </a:rPr>
              <a:t>Критерий  3</a:t>
            </a:r>
            <a:r>
              <a:rPr lang="ru-RU" sz="1600" b="1" dirty="0" smtClean="0"/>
              <a:t>  «Доступность услуг для инвалидов»</a:t>
            </a:r>
          </a:p>
          <a:p>
            <a:pPr marL="0" indent="0" algn="r">
              <a:buNone/>
            </a:pPr>
            <a:endParaRPr lang="ru-RU" sz="1800" b="1" dirty="0"/>
          </a:p>
          <a:p>
            <a:pPr marL="0" indent="0" algn="r">
              <a:buNone/>
            </a:pPr>
            <a:endParaRPr lang="ru-RU" sz="1800" b="1" dirty="0" smtClean="0"/>
          </a:p>
          <a:p>
            <a:pPr marL="0" indent="0" algn="r">
              <a:buNone/>
            </a:pPr>
            <a:endParaRPr lang="ru-RU" sz="1800" b="1" dirty="0"/>
          </a:p>
          <a:p>
            <a:pPr marL="0" indent="0" algn="r">
              <a:buNone/>
            </a:pPr>
            <a:endParaRPr lang="ru-RU" sz="1800" b="1" dirty="0"/>
          </a:p>
          <a:p>
            <a:pPr marL="0" indent="0" algn="r">
              <a:buNone/>
            </a:pPr>
            <a:endParaRPr lang="ru-RU" sz="18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sz="16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sz="9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1600" b="1" dirty="0" smtClean="0">
                <a:solidFill>
                  <a:srgbClr val="C00000"/>
                </a:solidFill>
              </a:rPr>
              <a:t>Критерий  4</a:t>
            </a:r>
            <a:r>
              <a:rPr lang="ru-RU" sz="1600" b="1" dirty="0" smtClean="0"/>
              <a:t>  «Доброжелательность, вежливость работников организации социальной сферы» </a:t>
            </a:r>
          </a:p>
          <a:p>
            <a:pPr marL="0" indent="0">
              <a:buNone/>
            </a:pPr>
            <a:endParaRPr lang="ru-RU" sz="1600" b="1" dirty="0" smtClean="0"/>
          </a:p>
          <a:p>
            <a:pPr marL="0" indent="0">
              <a:buNone/>
            </a:pPr>
            <a:endParaRPr lang="ru-RU" sz="1600" b="1" dirty="0" smtClean="0"/>
          </a:p>
          <a:p>
            <a:pPr marL="0" indent="0">
              <a:buNone/>
            </a:pPr>
            <a:endParaRPr lang="ru-RU" sz="1600" b="1" dirty="0" smtClean="0"/>
          </a:p>
          <a:p>
            <a:pPr marL="0" indent="0">
              <a:buNone/>
            </a:pPr>
            <a:endParaRPr lang="ru-RU" sz="1600" b="1" dirty="0" smtClean="0"/>
          </a:p>
          <a:p>
            <a:pPr marL="0" indent="0">
              <a:buNone/>
            </a:pPr>
            <a:endParaRPr lang="ru-RU" sz="1600" b="1" dirty="0" smtClean="0"/>
          </a:p>
          <a:p>
            <a:pPr marL="0" indent="0">
              <a:buNone/>
            </a:pPr>
            <a:endParaRPr lang="ru-RU" sz="16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1600" b="1" dirty="0" smtClean="0">
                <a:solidFill>
                  <a:srgbClr val="C00000"/>
                </a:solidFill>
              </a:rPr>
              <a:t>Критерий  5</a:t>
            </a:r>
            <a:r>
              <a:rPr lang="ru-RU" sz="1600" b="1" dirty="0" smtClean="0"/>
              <a:t>  «Удовлетворенность условиями оказания услуг» </a:t>
            </a:r>
          </a:p>
          <a:p>
            <a:pPr marL="0" indent="0">
              <a:buNone/>
            </a:pPr>
            <a:endParaRPr lang="ru-RU" sz="1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427984" y="2276872"/>
            <a:ext cx="45932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</a:rPr>
              <a:t>----- </a:t>
            </a:r>
            <a:r>
              <a:rPr lang="ru-RU" sz="1400" b="1" dirty="0" smtClean="0">
                <a:solidFill>
                  <a:srgbClr val="C00000"/>
                </a:solidFill>
              </a:rPr>
              <a:t>  средний балл по Калининградской области – 61,08</a:t>
            </a:r>
            <a:endParaRPr lang="ru-RU" sz="1400" b="1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27984" y="4437112"/>
            <a:ext cx="45932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</a:rPr>
              <a:t>----- </a:t>
            </a:r>
            <a:r>
              <a:rPr lang="ru-RU" sz="1400" b="1" dirty="0" smtClean="0">
                <a:solidFill>
                  <a:srgbClr val="C00000"/>
                </a:solidFill>
              </a:rPr>
              <a:t>  средний балл по Калининградской области – 99,84</a:t>
            </a:r>
            <a:endParaRPr lang="ru-RU" sz="1400" b="1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55976" y="6381328"/>
            <a:ext cx="45932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</a:rPr>
              <a:t>----- </a:t>
            </a:r>
            <a:r>
              <a:rPr lang="ru-RU" sz="1400" b="1" dirty="0" smtClean="0">
                <a:solidFill>
                  <a:srgbClr val="C00000"/>
                </a:solidFill>
              </a:rPr>
              <a:t>  средний балл по Калининградской области – 99,84</a:t>
            </a:r>
            <a:endParaRPr lang="ru-RU" sz="1400" b="1" dirty="0">
              <a:solidFill>
                <a:srgbClr val="C00000"/>
              </a:solidFill>
            </a:endParaRPr>
          </a:p>
        </p:txBody>
      </p:sp>
      <p:graphicFrame>
        <p:nvGraphicFramePr>
          <p:cNvPr id="10" name="Диаграмма 9"/>
          <p:cNvGraphicFramePr/>
          <p:nvPr/>
        </p:nvGraphicFramePr>
        <p:xfrm>
          <a:off x="179512" y="476672"/>
          <a:ext cx="8640960" cy="1944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Диаграмма 18"/>
          <p:cNvGraphicFramePr/>
          <p:nvPr/>
        </p:nvGraphicFramePr>
        <p:xfrm>
          <a:off x="179512" y="2852936"/>
          <a:ext cx="8712968" cy="180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0" name="Диаграмма 19"/>
          <p:cNvGraphicFramePr/>
          <p:nvPr/>
        </p:nvGraphicFramePr>
        <p:xfrm>
          <a:off x="179512" y="4714875"/>
          <a:ext cx="8712968" cy="18824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81212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836712"/>
          </a:xfrm>
        </p:spPr>
        <p:txBody>
          <a:bodyPr>
            <a:normAutofit/>
          </a:bodyPr>
          <a:lstStyle/>
          <a:p>
            <a:r>
              <a:rPr lang="ru-RU" sz="2000" dirty="0"/>
              <a:t>Результаты НОКУООД ОО по показателям (отдельно по </a:t>
            </a:r>
            <a:r>
              <a:rPr lang="ru-RU" sz="2000" dirty="0" smtClean="0"/>
              <a:t>муниципальным образованиям в </a:t>
            </a:r>
            <a:r>
              <a:rPr lang="ru-RU" sz="2000" dirty="0"/>
              <a:t>сравнении со средними результатами по региону)</a:t>
            </a:r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b="1" dirty="0" smtClean="0">
                <a:solidFill>
                  <a:srgbClr val="C00000"/>
                </a:solidFill>
              </a:rPr>
              <a:t>Показатель  1</a:t>
            </a:r>
            <a:r>
              <a:rPr lang="ru-RU" sz="1600" b="1" dirty="0" smtClean="0"/>
              <a:t>  «</a:t>
            </a:r>
            <a:r>
              <a:rPr lang="ru-RU" sz="1600" b="1" dirty="0"/>
              <a:t>Открытость и доступность информации </a:t>
            </a:r>
            <a:r>
              <a:rPr lang="ru-RU" sz="1600" b="1" dirty="0" smtClean="0"/>
              <a:t>об </a:t>
            </a:r>
            <a:r>
              <a:rPr lang="ru-RU" sz="1600" b="1" dirty="0"/>
              <a:t>ОО</a:t>
            </a:r>
            <a:r>
              <a:rPr lang="ru-RU" sz="1600" b="1" dirty="0" smtClean="0"/>
              <a:t>»</a:t>
            </a:r>
          </a:p>
          <a:p>
            <a:pPr marL="0" indent="0" algn="r">
              <a:buNone/>
            </a:pPr>
            <a:endParaRPr lang="ru-RU" sz="1800" b="1" dirty="0"/>
          </a:p>
          <a:p>
            <a:pPr marL="0" indent="0" algn="r">
              <a:buNone/>
            </a:pPr>
            <a:endParaRPr lang="ru-RU" sz="1800" b="1" dirty="0" smtClean="0"/>
          </a:p>
          <a:p>
            <a:pPr marL="0" indent="0" algn="r">
              <a:buNone/>
            </a:pPr>
            <a:endParaRPr lang="ru-RU" sz="1800" b="1" dirty="0"/>
          </a:p>
          <a:p>
            <a:pPr marL="0" indent="0" algn="r">
              <a:buNone/>
            </a:pPr>
            <a:endParaRPr lang="ru-RU" sz="1800" b="1" dirty="0"/>
          </a:p>
          <a:p>
            <a:pPr marL="0" indent="0" algn="r">
              <a:buNone/>
            </a:pPr>
            <a:endParaRPr lang="ru-RU" sz="1800" b="1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ru-RU" sz="1600" b="1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ru-RU" sz="1600" b="1" dirty="0" smtClean="0">
              <a:solidFill>
                <a:srgbClr val="C00000"/>
              </a:solidFill>
            </a:endParaRPr>
          </a:p>
          <a:p>
            <a:pPr marL="0" indent="0" algn="r">
              <a:buNone/>
            </a:pPr>
            <a:endParaRPr lang="ru-RU" sz="16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sz="8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1600" b="1" dirty="0" smtClean="0">
                <a:solidFill>
                  <a:srgbClr val="C00000"/>
                </a:solidFill>
              </a:rPr>
              <a:t>Показатель  2</a:t>
            </a:r>
            <a:r>
              <a:rPr lang="ru-RU" sz="1600" b="1" dirty="0" smtClean="0"/>
              <a:t>  «Комфортность условий предоставления услуг» </a:t>
            </a:r>
            <a:endParaRPr lang="ru-RU" sz="1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429000"/>
            <a:ext cx="45980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</a:rPr>
              <a:t>----- </a:t>
            </a:r>
            <a:r>
              <a:rPr lang="ru-RU" sz="1400" b="1" dirty="0" smtClean="0">
                <a:solidFill>
                  <a:srgbClr val="C00000"/>
                </a:solidFill>
              </a:rPr>
              <a:t>  средний балл по Калининградской области  - 97,02</a:t>
            </a:r>
            <a:endParaRPr lang="ru-RU" sz="14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55976" y="6381328"/>
            <a:ext cx="45980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</a:rPr>
              <a:t>----- </a:t>
            </a:r>
            <a:r>
              <a:rPr lang="ru-RU" sz="1400" b="1" dirty="0" smtClean="0">
                <a:solidFill>
                  <a:srgbClr val="C00000"/>
                </a:solidFill>
              </a:rPr>
              <a:t>  средний балл по Калининградской области  - 99,67</a:t>
            </a:r>
            <a:endParaRPr lang="ru-RU" sz="1400" b="1" dirty="0">
              <a:solidFill>
                <a:srgbClr val="C00000"/>
              </a:solidFill>
            </a:endParaRPr>
          </a:p>
        </p:txBody>
      </p:sp>
      <p:graphicFrame>
        <p:nvGraphicFramePr>
          <p:cNvPr id="9" name="Диаграмма 8"/>
          <p:cNvGraphicFramePr/>
          <p:nvPr/>
        </p:nvGraphicFramePr>
        <p:xfrm>
          <a:off x="0" y="1124744"/>
          <a:ext cx="9036496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Диаграмма 10"/>
          <p:cNvGraphicFramePr/>
          <p:nvPr/>
        </p:nvGraphicFramePr>
        <p:xfrm>
          <a:off x="179512" y="4077072"/>
          <a:ext cx="8784976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0581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113179"/>
            <a:ext cx="88204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Показатель </a:t>
            </a:r>
            <a:r>
              <a:rPr lang="ru-RU" sz="1600" b="1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3</a:t>
            </a:r>
            <a:r>
              <a:rPr lang="ru-RU" sz="1600" b="1" dirty="0" smtClean="0">
                <a:latin typeface="+mj-lt"/>
                <a:cs typeface="Times New Roman" panose="02020603050405020304" pitchFamily="18" charset="0"/>
              </a:rPr>
              <a:t> «</a:t>
            </a:r>
            <a:r>
              <a:rPr lang="ru-RU" sz="1600" b="1" dirty="0" smtClean="0"/>
              <a:t>Доступность услуг для инвалидов</a:t>
            </a:r>
            <a:r>
              <a:rPr lang="ru-RU" sz="1600" b="1" dirty="0" smtClean="0">
                <a:latin typeface="+mj-lt"/>
                <a:cs typeface="Times New Roman" panose="02020603050405020304" pitchFamily="18" charset="0"/>
              </a:rPr>
              <a:t>»</a:t>
            </a:r>
            <a:endParaRPr lang="ru-RU" sz="1600" b="1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55976" y="2780928"/>
            <a:ext cx="45932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</a:rPr>
              <a:t>----- </a:t>
            </a:r>
            <a:r>
              <a:rPr lang="ru-RU" sz="1400" b="1" dirty="0" smtClean="0">
                <a:solidFill>
                  <a:srgbClr val="C00000"/>
                </a:solidFill>
              </a:rPr>
              <a:t>  средний балл по Калининградской области – 61,08</a:t>
            </a:r>
            <a:endParaRPr lang="ru-RU" sz="1400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3307506"/>
            <a:ext cx="88204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Показатель  </a:t>
            </a:r>
            <a:r>
              <a:rPr lang="ru-RU" sz="1600" b="1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4</a:t>
            </a:r>
            <a:r>
              <a:rPr lang="ru-RU" sz="1600" b="1" dirty="0" smtClean="0">
                <a:latin typeface="+mj-lt"/>
                <a:cs typeface="Times New Roman" panose="02020603050405020304" pitchFamily="18" charset="0"/>
              </a:rPr>
              <a:t>  «</a:t>
            </a:r>
            <a:r>
              <a:rPr lang="ru-RU" sz="1600" b="1" dirty="0" smtClean="0"/>
              <a:t>Доброжелательность, вежливость работников организации социальной сферы</a:t>
            </a:r>
            <a:r>
              <a:rPr lang="ru-RU" sz="1600" b="1" dirty="0" smtClean="0">
                <a:latin typeface="+mj-lt"/>
                <a:cs typeface="Times New Roman" panose="02020603050405020304" pitchFamily="18" charset="0"/>
              </a:rPr>
              <a:t>» </a:t>
            </a:r>
            <a:endParaRPr lang="ru-RU" sz="1600" b="1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27984" y="6021288"/>
            <a:ext cx="45932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</a:rPr>
              <a:t>----- </a:t>
            </a:r>
            <a:r>
              <a:rPr lang="ru-RU" sz="1400" b="1" dirty="0" smtClean="0">
                <a:solidFill>
                  <a:srgbClr val="C00000"/>
                </a:solidFill>
              </a:rPr>
              <a:t>  средний балл по Калининградской области – 99,84</a:t>
            </a:r>
            <a:endParaRPr lang="ru-RU" sz="1400" b="1" dirty="0">
              <a:solidFill>
                <a:srgbClr val="C00000"/>
              </a:solidFill>
            </a:endParaRPr>
          </a:p>
        </p:txBody>
      </p:sp>
      <p:graphicFrame>
        <p:nvGraphicFramePr>
          <p:cNvPr id="9" name="Диаграмма 8"/>
          <p:cNvGraphicFramePr/>
          <p:nvPr/>
        </p:nvGraphicFramePr>
        <p:xfrm>
          <a:off x="179512" y="404664"/>
          <a:ext cx="8784976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иаграмма 11"/>
          <p:cNvGraphicFramePr/>
          <p:nvPr/>
        </p:nvGraphicFramePr>
        <p:xfrm>
          <a:off x="179512" y="3573016"/>
          <a:ext cx="8856984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5093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2304256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соответствии с протоколом общественного совета от 21 мая 2019 года № 1 «О проведении независимой оценки качества условий осуществления образовательной деятельности государственными образовательными организациями Калининградской области, а также муниципальными образовательными организациями Калининградской области и иными организациями, расположенными на территории Калининградской области и осуществляющими образовательную деятельность за счет бюджетных ассигнований бюджета Калининградской области»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312368"/>
          </a:xfrm>
        </p:spPr>
        <p:txBody>
          <a:bodyPr>
            <a:normAutofit fontScale="92500"/>
          </a:bodyPr>
          <a:lstStyle/>
          <a:p>
            <a:r>
              <a:rPr lang="ru-RU" sz="2800" dirty="0" smtClean="0"/>
              <a:t>Организации  дополнительного образования – 102</a:t>
            </a:r>
          </a:p>
          <a:p>
            <a:r>
              <a:rPr lang="ru-RU" sz="2800" dirty="0" smtClean="0"/>
              <a:t>Дошкольные образовательные организации - 5</a:t>
            </a:r>
          </a:p>
          <a:p>
            <a:r>
              <a:rPr lang="ru-RU" sz="2800" dirty="0" smtClean="0"/>
              <a:t>Общеобразовательные организации – 11</a:t>
            </a:r>
          </a:p>
          <a:p>
            <a:r>
              <a:rPr lang="ru-RU" sz="2800" dirty="0" smtClean="0"/>
              <a:t>Организации среднего профессионального образования   – 10</a:t>
            </a:r>
          </a:p>
          <a:p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Итого: 128 образовательных организаций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548680"/>
            <a:ext cx="85324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Показатель  </a:t>
            </a:r>
            <a:r>
              <a:rPr lang="ru-RU" sz="1600" b="1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5</a:t>
            </a:r>
            <a:r>
              <a:rPr lang="ru-RU" sz="1600" b="1" dirty="0" smtClean="0">
                <a:latin typeface="+mj-lt"/>
                <a:cs typeface="Times New Roman" panose="02020603050405020304" pitchFamily="18" charset="0"/>
              </a:rPr>
              <a:t>  «</a:t>
            </a:r>
            <a:r>
              <a:rPr lang="ru-RU" sz="1600" b="1" dirty="0" smtClean="0"/>
              <a:t>Удовлетворенность условиями оказания услуг</a:t>
            </a:r>
            <a:r>
              <a:rPr lang="ru-RU" sz="1600" b="1" dirty="0" smtClean="0">
                <a:latin typeface="+mj-lt"/>
                <a:cs typeface="Times New Roman" panose="02020603050405020304" pitchFamily="18" charset="0"/>
              </a:rPr>
              <a:t>» </a:t>
            </a:r>
            <a:endParaRPr lang="ru-RU" sz="1600" b="1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55976" y="3429000"/>
            <a:ext cx="45932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</a:rPr>
              <a:t>----- </a:t>
            </a:r>
            <a:r>
              <a:rPr lang="ru-RU" sz="1400" b="1" dirty="0" smtClean="0">
                <a:solidFill>
                  <a:srgbClr val="C00000"/>
                </a:solidFill>
              </a:rPr>
              <a:t>  средний балл по Калининградской области – 99,84</a:t>
            </a:r>
            <a:endParaRPr lang="ru-RU" sz="1400" b="1" dirty="0">
              <a:solidFill>
                <a:srgbClr val="C00000"/>
              </a:solidFill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179512" y="908720"/>
          <a:ext cx="8784976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Основные недостатки</a:t>
            </a: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590465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900" dirty="0" smtClean="0"/>
              <a:t>Согласно результатам НОКО, </a:t>
            </a:r>
            <a:r>
              <a:rPr lang="ru-RU" sz="1900" u="sng" dirty="0" smtClean="0"/>
              <a:t>основными недостатками</a:t>
            </a:r>
            <a:r>
              <a:rPr lang="ru-RU" sz="1900" dirty="0" smtClean="0"/>
              <a:t> у образовательных организаций являются:</a:t>
            </a:r>
          </a:p>
          <a:p>
            <a:pPr marL="0" indent="0" algn="just">
              <a:buNone/>
            </a:pPr>
            <a:r>
              <a:rPr lang="ru-RU" sz="1900" dirty="0" smtClean="0"/>
              <a:t>1. Недостаточный уровень доступности для инвалидов:  отсутствуют оборудование пандусами (подъемными платформами); отсутствуют выделенные стоянки для автотранспортных средств инвалидов;  отсутствуют сменные кресла-коляски; в некоторых организациях нет специально-оборудованных санитарно-гигиенических помещений;</a:t>
            </a:r>
          </a:p>
          <a:p>
            <a:pPr marL="0" indent="0" algn="just">
              <a:buNone/>
            </a:pPr>
            <a:r>
              <a:rPr lang="ru-RU" sz="1900" dirty="0" smtClean="0"/>
              <a:t>2. Недостаточное обеспечение условий доступности, позволяющих инвалидам получать услуги наравне с другими. В частности: дублирование для инвалидов по слуху и зрению звуковой и зрительной информации; дублирование надписей, знаков и иной текстовой и графической информации знаками, выполненными рельефно-точечным шрифтом Брайля; возможность предоставления инвалидам по слуху (</a:t>
            </a:r>
            <a:r>
              <a:rPr lang="ru-RU" sz="1900" dirty="0" err="1" smtClean="0"/>
              <a:t>слуху</a:t>
            </a:r>
            <a:r>
              <a:rPr lang="ru-RU" sz="1900" dirty="0" smtClean="0"/>
              <a:t> и зрению) услуг </a:t>
            </a:r>
            <a:r>
              <a:rPr lang="ru-RU" sz="1900" dirty="0" err="1" smtClean="0"/>
              <a:t>сурдопереводчика</a:t>
            </a:r>
            <a:r>
              <a:rPr lang="ru-RU" sz="1900" dirty="0" smtClean="0"/>
              <a:t> (</a:t>
            </a:r>
            <a:r>
              <a:rPr lang="ru-RU" sz="1900" dirty="0" err="1" smtClean="0"/>
              <a:t>тифлосурдопереводчика</a:t>
            </a:r>
            <a:r>
              <a:rPr lang="ru-RU" sz="1900" dirty="0" smtClean="0"/>
              <a:t>);</a:t>
            </a:r>
          </a:p>
          <a:p>
            <a:pPr marL="0" indent="0" algn="just">
              <a:buNone/>
            </a:pPr>
            <a:r>
              <a:rPr lang="ru-RU" sz="1900" smtClean="0"/>
              <a:t>3. </a:t>
            </a:r>
            <a:r>
              <a:rPr lang="ru-RU" sz="1900" dirty="0" smtClean="0"/>
              <a:t>Недостатки, касающиеся наличия и функционирования дистанционных способов обратной связи с получателями образовательных услуг, в частности отсутствовали «Анкеты для опроса граждан», формы обратной связи и раздел </a:t>
            </a:r>
            <a:r>
              <a:rPr lang="en-US" sz="1900" dirty="0" smtClean="0"/>
              <a:t>F</a:t>
            </a:r>
            <a:r>
              <a:rPr lang="ru-RU" sz="1900" dirty="0" smtClean="0"/>
              <a:t>.</a:t>
            </a:r>
            <a:r>
              <a:rPr lang="en-US" sz="1900" dirty="0" smtClean="0"/>
              <a:t>A</a:t>
            </a:r>
            <a:r>
              <a:rPr lang="ru-RU" sz="1900" dirty="0" smtClean="0"/>
              <a:t>.</a:t>
            </a:r>
            <a:r>
              <a:rPr lang="en-US" sz="1900" dirty="0" smtClean="0"/>
              <a:t>Q</a:t>
            </a:r>
            <a:r>
              <a:rPr lang="ru-RU" sz="1900" dirty="0" smtClean="0"/>
              <a:t>. (наиболее часто задаваемые вопросы).</a:t>
            </a:r>
            <a:endParaRPr lang="ru-RU" sz="1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Спасибо за внимание!</a:t>
            </a:r>
          </a:p>
          <a:p>
            <a:pPr algn="ctr">
              <a:buNone/>
            </a:pPr>
            <a:endParaRPr lang="ru-RU" dirty="0"/>
          </a:p>
        </p:txBody>
      </p:sp>
      <p:pic>
        <p:nvPicPr>
          <p:cNvPr id="5" name="Рисунок 4" descr="nezavisimaya_ocenka_2016-копия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19672" y="548680"/>
            <a:ext cx="6410325" cy="16859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Обязательные показатели, по которым оцениваются образовательные учреждения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 ( п. 4 ст. 95.2 Закона об образовании)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открытость и доступность информации об организации социальной сферы </a:t>
            </a:r>
          </a:p>
          <a:p>
            <a:r>
              <a:rPr lang="ru-RU" sz="2800" dirty="0" smtClean="0"/>
              <a:t>комфортность условий предоставления услуг</a:t>
            </a:r>
          </a:p>
          <a:p>
            <a:r>
              <a:rPr lang="ru-RU" sz="2800" dirty="0" smtClean="0"/>
              <a:t>доступность услуг для инвалидов</a:t>
            </a:r>
          </a:p>
          <a:p>
            <a:r>
              <a:rPr lang="ru-RU" sz="2800" dirty="0" smtClean="0"/>
              <a:t>доброжелательность, вежливость работников организации социальной сферы</a:t>
            </a:r>
          </a:p>
          <a:p>
            <a:r>
              <a:rPr lang="ru-RU" sz="2800" dirty="0" smtClean="0"/>
              <a:t>удовлетворенность условиями оказания услуг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101122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Показатели, детализирующие названные критерии, утверждены Приказом Минтруда России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 от 31 мая 2018 года № 344н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4294967295"/>
          </p:nvPr>
        </p:nvGraphicFramePr>
        <p:xfrm>
          <a:off x="251520" y="2204864"/>
          <a:ext cx="8424936" cy="3821762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524127"/>
                <a:gridCol w="2796353"/>
                <a:gridCol w="2160240"/>
                <a:gridCol w="1944216"/>
              </a:tblGrid>
              <a:tr h="3456384">
                <a:tc>
                  <a:txBody>
                    <a:bodyPr/>
                    <a:lstStyle/>
                    <a:p>
                      <a:endParaRPr lang="ru-RU" sz="16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6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6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6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6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Соответствие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информации о деятельности организации  социальной сферы, размещенной на общедоступных информационных ресурсах, её содержанию и порядку (форме), установленным  законодательными и иными нормативными правовыми актами Российской Федерации»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Наличие на официальном сайте организации социальной сферы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информации о дистанционных способах обратной связи и взаимодействия с получателями услуг и их функционирование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Доля получателей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услуг, удовлетворенных открытостью, полнотой и доступностью информации о деятельности организации социальной сферы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378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Баллы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0-100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0-100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0-100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51520" y="1340768"/>
            <a:ext cx="88924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1 критерий </a:t>
            </a:r>
          </a:p>
          <a:p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«Открытость и доступность информации об организации социальной сферы»</a:t>
            </a:r>
            <a:endParaRPr lang="ru-RU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одержимое 4"/>
          <p:cNvGraphicFramePr>
            <a:graphicFrameLocks/>
          </p:cNvGraphicFramePr>
          <p:nvPr/>
        </p:nvGraphicFramePr>
        <p:xfrm>
          <a:off x="251520" y="2276872"/>
          <a:ext cx="8640960" cy="144016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988185"/>
                <a:gridCol w="3135216"/>
                <a:gridCol w="3517559"/>
              </a:tblGrid>
              <a:tr h="95504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ru-RU" sz="15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endParaRPr lang="ru-RU" sz="15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5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  <a:endParaRPr lang="ru-RU" sz="15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Обеспечение в организации социальной сферы</a:t>
                      </a:r>
                      <a:r>
                        <a:rPr lang="ru-RU" sz="15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комфортных условий предоставления услуг</a:t>
                      </a:r>
                      <a:endParaRPr lang="ru-RU" sz="15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Доля получателей</a:t>
                      </a:r>
                      <a:r>
                        <a:rPr lang="ru-RU" sz="15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услуг, удовлетворенных комфортностью предоставления услуг организацией социальной сферы</a:t>
                      </a:r>
                      <a:endParaRPr lang="ru-RU" sz="1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111"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rgbClr val="FF0000"/>
                          </a:solidFill>
                        </a:rPr>
                        <a:t>Баллы</a:t>
                      </a:r>
                      <a:endParaRPr lang="ru-RU" sz="15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/>
                        <a:t>0-100</a:t>
                      </a:r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/>
                        <a:t>0-100</a:t>
                      </a:r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95536" y="1556792"/>
            <a:ext cx="87484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2 критерий </a:t>
            </a:r>
          </a:p>
          <a:p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«Комфортность условий предоставления услуг»</a:t>
            </a:r>
            <a:endParaRPr lang="ru-RU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Заголовок 2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101122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Показатели, детализирующие названные критерии, утверждены Приказом Минтруда России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 от 31 мая 2018 года № 344н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3861048"/>
            <a:ext cx="87484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3 критерий </a:t>
            </a:r>
          </a:p>
          <a:p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«Доступность услуг для инвалидов»</a:t>
            </a:r>
            <a:endParaRPr lang="ru-RU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7" name="Содержимое 4"/>
          <p:cNvGraphicFramePr>
            <a:graphicFrameLocks/>
          </p:cNvGraphicFramePr>
          <p:nvPr/>
        </p:nvGraphicFramePr>
        <p:xfrm>
          <a:off x="251521" y="4653135"/>
          <a:ext cx="8640961" cy="1999723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214019"/>
                <a:gridCol w="2713690"/>
                <a:gridCol w="2642277"/>
                <a:gridCol w="2070975"/>
              </a:tblGrid>
              <a:tr h="1364739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  <a:endParaRPr lang="ru-RU" sz="15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Оборудование помещений организации социальной</a:t>
                      </a:r>
                      <a:r>
                        <a:rPr lang="ru-RU" sz="15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сферы и прилегающей к ней территории с учётом доступности для инвалидов</a:t>
                      </a:r>
                      <a:endParaRPr lang="ru-RU" sz="1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Обеспечение в организации социальной сферы условий доступности, позволяющих</a:t>
                      </a:r>
                      <a:r>
                        <a:rPr lang="ru-RU" sz="15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инвалидам получать услуги наравне с другими</a:t>
                      </a:r>
                      <a:endParaRPr lang="ru-RU" sz="1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Доля получателей услуг, удовлетворенных доступностью услуг для инвалидов</a:t>
                      </a:r>
                      <a:endParaRPr lang="ru-RU" sz="1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984"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rgbClr val="FF0000"/>
                          </a:solidFill>
                        </a:rPr>
                        <a:t>Баллы</a:t>
                      </a:r>
                      <a:endParaRPr lang="ru-RU" sz="15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kern="1200" dirty="0" smtClean="0"/>
                        <a:t>0-100</a:t>
                      </a:r>
                      <a:endParaRPr lang="ru-RU" sz="1500" b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kern="1200" dirty="0" smtClean="0"/>
                        <a:t>0-100</a:t>
                      </a:r>
                      <a:endParaRPr lang="ru-RU" sz="1500" b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kern="1200" dirty="0" smtClean="0"/>
                        <a:t>0-100</a:t>
                      </a:r>
                      <a:endParaRPr lang="ru-RU" sz="1500" b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4"/>
          <p:cNvGraphicFramePr>
            <a:graphicFrameLocks/>
          </p:cNvGraphicFramePr>
          <p:nvPr/>
        </p:nvGraphicFramePr>
        <p:xfrm>
          <a:off x="323528" y="5085184"/>
          <a:ext cx="8568952" cy="121274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152128"/>
                <a:gridCol w="2520280"/>
                <a:gridCol w="2448272"/>
                <a:gridCol w="2448272"/>
              </a:tblGrid>
              <a:tr h="70299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Доля</a:t>
                      </a:r>
                      <a:r>
                        <a:rPr lang="ru-RU" sz="12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получателей услуг, которые готовы рекомендовать организацию социальной сферы родственникам и знакомым</a:t>
                      </a:r>
                      <a:endParaRPr lang="ru-RU" sz="1200" b="1" kern="1200" dirty="0">
                        <a:solidFill>
                          <a:schemeClr val="l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Доля получателей услуг, удовлетворенных организационными условиями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предоставления услуг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Доля получателей услуг, удовлетворенных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 целом условиями оказания услуг в организации социальной сферы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92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rgbClr val="FF0000"/>
                          </a:solidFill>
                        </a:rPr>
                        <a:t>Баллы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0-100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/>
                        <a:t>0-100</a:t>
                      </a:r>
                      <a:endParaRPr lang="ru-RU" sz="12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/>
                        <a:t>0-100</a:t>
                      </a:r>
                      <a:endParaRPr lang="ru-RU" sz="12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51520" y="1484784"/>
            <a:ext cx="87129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4 критерий </a:t>
            </a:r>
          </a:p>
          <a:p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«Доброжелательность, вежливость работников организации социальной сферы»</a:t>
            </a:r>
            <a:endParaRPr lang="ru-RU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Заголовок 2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101122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Показатели, детализирующие названные критерии, утверждены Приказом Минтруда России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 от 31 мая 2018 года № 344н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4653136"/>
            <a:ext cx="86409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5 критерий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«Удовлетворенность условиями оказания услуг»</a:t>
            </a:r>
            <a:endParaRPr lang="ru-RU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9" name="Содержимое 4"/>
          <p:cNvGraphicFramePr>
            <a:graphicFrameLocks/>
          </p:cNvGraphicFramePr>
          <p:nvPr/>
        </p:nvGraphicFramePr>
        <p:xfrm>
          <a:off x="323528" y="2564904"/>
          <a:ext cx="8568952" cy="191378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108054"/>
                <a:gridCol w="2880941"/>
                <a:gridCol w="2478139"/>
                <a:gridCol w="2101818"/>
              </a:tblGrid>
              <a:tr h="70299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Доля</a:t>
                      </a:r>
                      <a:r>
                        <a:rPr lang="ru-RU" sz="11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получателей услуг, удовлетворенных доброжелательностью, вежливостью работников организации социальной сферы, обеспечивающих первичный контакт и информирование получателя услуги при непосредственном обращении в организацию социальной сферы</a:t>
                      </a:r>
                      <a:endParaRPr lang="ru-RU" sz="1100" b="1" kern="1200" dirty="0">
                        <a:solidFill>
                          <a:schemeClr val="l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Доля получателей услуг,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удовлетворенных доброжелательностью, вежливостью работников организации социальной сферы, обеспечивающих непосредственное оказание услуги при обращении в организацию социальной сферы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Доля получателей услуг, удовлетворенных доброжелательностью,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вежливостью работников организации социальной сферы при использовании дистанционных форм взаимодействия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92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rgbClr val="FF0000"/>
                          </a:solidFill>
                        </a:rPr>
                        <a:t>Баллы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0-100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/>
                        <a:t>0-100</a:t>
                      </a:r>
                      <a:endParaRPr lang="ru-RU" sz="12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/>
                        <a:t>0-100</a:t>
                      </a:r>
                      <a:endParaRPr lang="ru-RU" sz="12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Максимально допустимое значение при оценке по критериям</a:t>
            </a: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600" b="1" dirty="0" smtClean="0"/>
              <a:t>1</a:t>
            </a:r>
            <a:r>
              <a:rPr lang="ru-RU" sz="3600" dirty="0" smtClean="0"/>
              <a:t> </a:t>
            </a:r>
            <a:r>
              <a:rPr lang="ru-RU" sz="3600" b="1" dirty="0" smtClean="0"/>
              <a:t>критерий</a:t>
            </a:r>
            <a:r>
              <a:rPr lang="ru-RU" sz="3600" dirty="0" smtClean="0"/>
              <a:t> – 100 баллов</a:t>
            </a:r>
          </a:p>
          <a:p>
            <a:r>
              <a:rPr lang="ru-RU" sz="3600" b="1" dirty="0" smtClean="0"/>
              <a:t>2</a:t>
            </a:r>
            <a:r>
              <a:rPr lang="ru-RU" sz="3600" dirty="0" smtClean="0"/>
              <a:t> </a:t>
            </a:r>
            <a:r>
              <a:rPr lang="ru-RU" sz="3600" b="1" dirty="0" smtClean="0"/>
              <a:t>критерий</a:t>
            </a:r>
            <a:r>
              <a:rPr lang="ru-RU" sz="3600" dirty="0" smtClean="0"/>
              <a:t> – 100 баллов</a:t>
            </a:r>
          </a:p>
          <a:p>
            <a:r>
              <a:rPr lang="ru-RU" sz="3600" b="1" dirty="0" smtClean="0"/>
              <a:t>3</a:t>
            </a:r>
            <a:r>
              <a:rPr lang="ru-RU" sz="3600" dirty="0" smtClean="0"/>
              <a:t> </a:t>
            </a:r>
            <a:r>
              <a:rPr lang="ru-RU" sz="3600" b="1" dirty="0" smtClean="0"/>
              <a:t>критерий </a:t>
            </a:r>
            <a:r>
              <a:rPr lang="ru-RU" sz="3600" dirty="0" smtClean="0"/>
              <a:t>– 100 баллов</a:t>
            </a:r>
          </a:p>
          <a:p>
            <a:r>
              <a:rPr lang="ru-RU" sz="3600" b="1" dirty="0" smtClean="0"/>
              <a:t>4</a:t>
            </a:r>
            <a:r>
              <a:rPr lang="ru-RU" sz="3600" dirty="0" smtClean="0"/>
              <a:t> </a:t>
            </a:r>
            <a:r>
              <a:rPr lang="ru-RU" sz="3600" b="1" dirty="0" smtClean="0"/>
              <a:t>критерий </a:t>
            </a:r>
            <a:r>
              <a:rPr lang="ru-RU" sz="3600" dirty="0" smtClean="0"/>
              <a:t>– 100 баллов</a:t>
            </a:r>
          </a:p>
          <a:p>
            <a:r>
              <a:rPr lang="ru-RU" sz="3600" b="1" dirty="0" smtClean="0"/>
              <a:t>5 критерий </a:t>
            </a:r>
            <a:r>
              <a:rPr lang="ru-RU" sz="3600" dirty="0" smtClean="0"/>
              <a:t>– 100 баллов</a:t>
            </a:r>
          </a:p>
          <a:p>
            <a:pPr>
              <a:buNone/>
            </a:pPr>
            <a:endParaRPr lang="ru-RU" sz="3600" dirty="0" smtClean="0"/>
          </a:p>
          <a:p>
            <a:pPr marL="0" indent="0">
              <a:buNone/>
            </a:pPr>
            <a:r>
              <a:rPr lang="ru-RU" sz="3600" b="1" dirty="0" smtClean="0"/>
              <a:t>Максимальный балл по всем критериям – 100</a:t>
            </a:r>
            <a:r>
              <a:rPr lang="ru-RU" sz="3600" dirty="0" smtClean="0"/>
              <a:t> </a:t>
            </a:r>
            <a:r>
              <a:rPr lang="ru-RU" sz="3600" b="1" dirty="0" smtClean="0"/>
              <a:t>баллов</a:t>
            </a:r>
            <a:endParaRPr lang="ru-RU" sz="36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679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Сравнительные результаты ОО отдельно по показателям 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C00000"/>
                </a:solidFill>
              </a:rPr>
              <a:t>критерия 1</a:t>
            </a:r>
            <a:r>
              <a:rPr lang="ru-RU" sz="2400" b="1" dirty="0" smtClean="0">
                <a:solidFill>
                  <a:srgbClr val="002060"/>
                </a:solidFill>
              </a:rPr>
              <a:t> «Открытость и доступность информации об ОО»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 (макс. балл по критерию – 100) </a:t>
            </a: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79512" y="1552574"/>
          <a:ext cx="8784976" cy="51167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800"/>
          </a:xfrm>
        </p:spPr>
        <p:txBody>
          <a:bodyPr anchor="b">
            <a:noAutofit/>
          </a:bodyPr>
          <a:lstStyle/>
          <a:p>
            <a:pPr algn="ctr"/>
            <a:r>
              <a:rPr lang="ru-RU" sz="2200" dirty="0" smtClean="0">
                <a:solidFill>
                  <a:srgbClr val="002060"/>
                </a:solidFill>
              </a:rPr>
              <a:t/>
            </a:r>
            <a:br>
              <a:rPr lang="ru-RU" sz="2200" dirty="0" smtClean="0">
                <a:solidFill>
                  <a:srgbClr val="002060"/>
                </a:solidFill>
              </a:rPr>
            </a:br>
            <a:r>
              <a:rPr lang="ru-RU" sz="2200" dirty="0" smtClean="0">
                <a:solidFill>
                  <a:srgbClr val="002060"/>
                </a:solidFill>
              </a:rPr>
              <a:t/>
            </a:r>
            <a:br>
              <a:rPr lang="ru-RU" sz="2200" dirty="0" smtClean="0">
                <a:solidFill>
                  <a:srgbClr val="002060"/>
                </a:solidFill>
              </a:rPr>
            </a:br>
            <a:r>
              <a:rPr lang="ru-RU" sz="2200" dirty="0" smtClean="0">
                <a:solidFill>
                  <a:srgbClr val="002060"/>
                </a:solidFill>
              </a:rPr>
              <a:t/>
            </a:r>
            <a:br>
              <a:rPr lang="ru-RU" sz="2200" dirty="0" smtClean="0">
                <a:solidFill>
                  <a:srgbClr val="002060"/>
                </a:solidFill>
              </a:rPr>
            </a:br>
            <a:r>
              <a:rPr lang="ru-RU" sz="2200" dirty="0" smtClean="0">
                <a:solidFill>
                  <a:srgbClr val="002060"/>
                </a:solidFill>
              </a:rPr>
              <a:t/>
            </a:r>
            <a:br>
              <a:rPr lang="ru-RU" sz="2200" dirty="0" smtClean="0">
                <a:solidFill>
                  <a:srgbClr val="002060"/>
                </a:solidFill>
              </a:rPr>
            </a:br>
            <a:r>
              <a:rPr lang="ru-RU" sz="2200" dirty="0" smtClean="0">
                <a:solidFill>
                  <a:srgbClr val="002060"/>
                </a:solidFill>
              </a:rPr>
              <a:t>С</a:t>
            </a:r>
            <a:r>
              <a:rPr lang="ru-RU" sz="2400" dirty="0" smtClean="0">
                <a:solidFill>
                  <a:srgbClr val="002060"/>
                </a:solidFill>
              </a:rPr>
              <a:t>равнительные результаты ОО отдельно по показателям 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C00000"/>
                </a:solidFill>
              </a:rPr>
              <a:t>критерия 2</a:t>
            </a:r>
            <a:r>
              <a:rPr lang="ru-RU" sz="2400" dirty="0" smtClean="0">
                <a:solidFill>
                  <a:srgbClr val="002060"/>
                </a:solidFill>
              </a:rPr>
              <a:t> «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Комфортность условий предоставления услуг</a:t>
            </a:r>
            <a:r>
              <a:rPr lang="ru-RU" sz="2400" dirty="0" smtClean="0">
                <a:solidFill>
                  <a:srgbClr val="002060"/>
                </a:solidFill>
              </a:rPr>
              <a:t>»  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(макс. балл по критерию – 100)</a:t>
            </a:r>
            <a:br>
              <a:rPr lang="ru-RU" sz="2400" dirty="0" smtClean="0">
                <a:solidFill>
                  <a:srgbClr val="002060"/>
                </a:solidFill>
              </a:rPr>
            </a:br>
            <a:endParaRPr lang="ru-RU" sz="2200" dirty="0" smtClean="0">
              <a:solidFill>
                <a:srgbClr val="002060"/>
              </a:solidFill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179512" y="1484784"/>
          <a:ext cx="8712968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3450</TotalTime>
  <Words>2018</Words>
  <Application>Microsoft Office PowerPoint</Application>
  <PresentationFormat>Экран (4:3)</PresentationFormat>
  <Paragraphs>218</Paragraphs>
  <Slides>22</Slides>
  <Notes>17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Результаты независимой оценки качества условий осуществления образовательной деятельности организациями, осуществляющими образовательную деятельность на территории Калининградской области  в 2020 году  </vt:lpstr>
      <vt:lpstr>В соответствии с протоколом общественного совета от 21 мая 2019 года № 1 «О проведении независимой оценки качества условий осуществления образовательной деятельности государственными образовательными организациями Калининградской области, а также муниципальными образовательными организациями Калининградской области и иными организациями, расположенными на территории Калининградской области и осуществляющими образовательную деятельность за счет бюджетных ассигнований бюджета Калининградской области»</vt:lpstr>
      <vt:lpstr>Обязательные показатели, по которым оцениваются образовательные учреждения  ( п. 4 ст. 95.2 Закона об образовании)</vt:lpstr>
      <vt:lpstr>Показатели, детализирующие названные критерии, утверждены Приказом Минтруда России  от 31 мая 2018 года № 344н</vt:lpstr>
      <vt:lpstr>Показатели, детализирующие названные критерии, утверждены Приказом Минтруда России  от 31 мая 2018 года № 344н</vt:lpstr>
      <vt:lpstr>Показатели, детализирующие названные критерии, утверждены Приказом Минтруда России  от 31 мая 2018 года № 344н</vt:lpstr>
      <vt:lpstr>Максимально допустимое значение при оценке по критериям</vt:lpstr>
      <vt:lpstr>Сравнительные результаты ОО отдельно по показателям  критерия 1 «Открытость и доступность информации об ОО»  (макс. балл по критерию – 100)  </vt:lpstr>
      <vt:lpstr>    Сравнительные результаты ОО отдельно по показателям  критерия 2 «Комфортность условий предоставления услуг»   (макс. балл по критерию – 100) </vt:lpstr>
      <vt:lpstr>     Сравнительные результаты ОО отдельно по показателям  критерия 3 «Доступность услуг для инвалидов»    (макс.  балл по критерию – 100)     </vt:lpstr>
      <vt:lpstr>     Сравнительные результаты ОО по показателям   критерия 4 «Компетентность,  доброжелательность и вежливость  работников образовательной организации»    (макс.  балл по критерию – 100)    </vt:lpstr>
      <vt:lpstr>     Сравнительные результаты ОО отдельно по показателям  критерия 5 «Удовлетворённость условиями оказания услуг» (макс.  балл по критерию – 100)    </vt:lpstr>
      <vt:lpstr>Шкалирование, применяемое для формирования рейтинга образовательных организаций в рамках НОКУООД ОО на сайте bus.gov.ru </vt:lpstr>
      <vt:lpstr>Результаты НОКО по Калининградской области в 2020 году</vt:lpstr>
      <vt:lpstr>Презентация PowerPoint</vt:lpstr>
      <vt:lpstr>Результаты НОКО по критериям  (отдельно по видам образовательных организаций в сравнении со средними результатами по региону)</vt:lpstr>
      <vt:lpstr>Презентация PowerPoint</vt:lpstr>
      <vt:lpstr>Результаты НОКУООД ОО по показателям (отдельно по муниципальным образованиям в сравнении со средними результатами по региону)</vt:lpstr>
      <vt:lpstr>Презентация PowerPoint</vt:lpstr>
      <vt:lpstr>Презентация PowerPoint</vt:lpstr>
      <vt:lpstr>Основные недостатки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независимой оценки качества деятельности образовательных организаций  Калининградской области  в 2017 году (НОК ОД)</dc:title>
  <dc:creator>Администратор</dc:creator>
  <cp:lastModifiedBy>user</cp:lastModifiedBy>
  <cp:revision>315</cp:revision>
  <dcterms:modified xsi:type="dcterms:W3CDTF">2021-01-12T10:39:40Z</dcterms:modified>
</cp:coreProperties>
</file>